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7" r:id="rId11"/>
    <p:sldId id="268" r:id="rId12"/>
    <p:sldId id="269" r:id="rId13"/>
    <p:sldId id="273" r:id="rId14"/>
    <p:sldId id="274" r:id="rId15"/>
    <p:sldId id="275" r:id="rId16"/>
    <p:sldId id="276" r:id="rId17"/>
    <p:sldId id="277" r:id="rId18"/>
    <p:sldId id="278" r:id="rId19"/>
    <p:sldId id="279" r:id="rId20"/>
    <p:sldId id="271" r:id="rId21"/>
    <p:sldId id="272" r:id="rId22"/>
    <p:sldId id="280" r:id="rId23"/>
    <p:sldId id="27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Lst>
  <p:sldSz cx="12192000" cy="6858000"/>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480F"/>
    <a:srgbClr val="FA6F13"/>
    <a:srgbClr val="D0061B"/>
    <a:srgbClr val="C10021"/>
    <a:srgbClr val="AD151A"/>
    <a:srgbClr val="EB3519"/>
    <a:srgbClr val="BD0006"/>
    <a:srgbClr val="F9A009"/>
    <a:srgbClr val="FB4C09"/>
    <a:srgbClr val="F6A6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356" autoAdjust="0"/>
  </p:normalViewPr>
  <p:slideViewPr>
    <p:cSldViewPr snapToGrid="0">
      <p:cViewPr varScale="1">
        <p:scale>
          <a:sx n="60" d="100"/>
          <a:sy n="60" d="100"/>
        </p:scale>
        <p:origin x="1140" y="66"/>
      </p:cViewPr>
      <p:guideLst>
        <p:guide orient="horz" pos="2160"/>
        <p:guide pos="384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7A7CD5-5739-47A5-BD6D-C94F28575240}" type="datetimeFigureOut">
              <a:rPr lang="es-CR" smtClean="0"/>
              <a:t>9/6/2017</a:t>
            </a:fld>
            <a:endParaRPr lang="es-C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609334-57F5-4444-B1E6-D93EBF03FE5E}" type="slidenum">
              <a:rPr lang="es-CR" smtClean="0"/>
              <a:t>‹Nº›</a:t>
            </a:fld>
            <a:endParaRPr lang="es-CR"/>
          </a:p>
        </p:txBody>
      </p:sp>
    </p:spTree>
    <p:extLst>
      <p:ext uri="{BB962C8B-B14F-4D97-AF65-F5344CB8AC3E}">
        <p14:creationId xmlns:p14="http://schemas.microsoft.com/office/powerpoint/2010/main" val="3064270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eucerin.es/acerca-de-la-piel/indicaciones/sensibilidad-solar-causada-por-medicacio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eucerin.es/problemas-de-la-piel/piel-envejecida/envejecimiento-de-la-piel-en-general"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www.eucerin.es/problemas-de-la-piel/piel-envejecida/arrugas" TargetMode="External"/><Relationship Id="rId4" Type="http://schemas.openxmlformats.org/officeDocument/2006/relationships/hyperlink" Target="http://www.eucerin.es/acerca-de-la-piel/indicaciones/manchas-senile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onmeda.es/anatomia/anatomia_vasos_sanguineos.html"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www.onmeda.es/enfermedades/dolor.html" TargetMode="External"/><Relationship Id="rId4" Type="http://schemas.openxmlformats.org/officeDocument/2006/relationships/hyperlink" Target="http://www.onmeda.es/sintomas/sudoracion.html"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eucerin.es/acerca-de-la-piel/conocimientos-basicos-sobre-la-piel/sol-y-piel#ingredient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eucerin.es/problemas-de-la-piel/piel-envejecida/arruga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ucerin.es/nuestras-investigaciones/base-de-datos-de-ingredientes/O/Oxidative%20stres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eucerin.es/acerca-de-la-piel/conocimientos-basicos-sobre-la-piel/estructura-y-funcion-de-la-pie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dirty="0"/>
              <a:t>La piel es una de las partes más importantes de nosotros, cubre nuestro cuerpo y en esencia es nuestra apariencia exterior.</a:t>
            </a:r>
          </a:p>
          <a:p>
            <a:r>
              <a:rPr lang="es-CR" dirty="0"/>
              <a:t>La piel es el órgano más grande del ser humano. Dependiendo del tamaño y el peso corporal su superficie es de 1,5 a 2 metros cuadrados. La piel y el tejido subcutáneo tienen un peso medio de 3,5 kg lo que representa alrededor del 16% del peso corporal.</a:t>
            </a:r>
          </a:p>
        </p:txBody>
      </p:sp>
      <p:sp>
        <p:nvSpPr>
          <p:cNvPr id="4" name="Marcador de número de diapositiva 3"/>
          <p:cNvSpPr>
            <a:spLocks noGrp="1"/>
          </p:cNvSpPr>
          <p:nvPr>
            <p:ph type="sldNum" sz="quarter" idx="10"/>
          </p:nvPr>
        </p:nvSpPr>
        <p:spPr/>
        <p:txBody>
          <a:bodyPr/>
          <a:lstStyle/>
          <a:p>
            <a:fld id="{99609334-57F5-4444-B1E6-D93EBF03FE5E}" type="slidenum">
              <a:rPr lang="es-CR" smtClean="0"/>
              <a:t>2</a:t>
            </a:fld>
            <a:endParaRPr lang="es-CR"/>
          </a:p>
        </p:txBody>
      </p:sp>
    </p:spTree>
    <p:extLst>
      <p:ext uri="{BB962C8B-B14F-4D97-AF65-F5344CB8AC3E}">
        <p14:creationId xmlns:p14="http://schemas.microsoft.com/office/powerpoint/2010/main" val="922215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dirty="0"/>
              <a:t>síntomas de depresión, dificultad para concentrarse, baja energía o fatiga y sueño excesivo. En conjunto, estos síntomas se clasifican como Trastorno Afectivo Estacional o TAE. </a:t>
            </a:r>
          </a:p>
          <a:p>
            <a:r>
              <a:rPr lang="es-CR" dirty="0"/>
              <a:t>En estudios se ha demostrado que la tasa de producción de serotonina en el cerebro es influida directamente por la cantidad de luz solar a la que está expuesto el cuerpo en un día determinado. Los niveles de serotonina son mayores en los días luminosos que en los nublados. La serotonina es un potente producto químico cerebral que controla el estado de ánimo y se asocia a sensaciones de felicidad.</a:t>
            </a:r>
          </a:p>
        </p:txBody>
      </p:sp>
      <p:sp>
        <p:nvSpPr>
          <p:cNvPr id="4" name="Marcador de número de diapositiva 3"/>
          <p:cNvSpPr>
            <a:spLocks noGrp="1"/>
          </p:cNvSpPr>
          <p:nvPr>
            <p:ph type="sldNum" sz="quarter" idx="10"/>
          </p:nvPr>
        </p:nvSpPr>
        <p:spPr/>
        <p:txBody>
          <a:bodyPr/>
          <a:lstStyle/>
          <a:p>
            <a:fld id="{99609334-57F5-4444-B1E6-D93EBF03FE5E}" type="slidenum">
              <a:rPr lang="es-CR" smtClean="0"/>
              <a:t>13</a:t>
            </a:fld>
            <a:endParaRPr lang="es-CR"/>
          </a:p>
        </p:txBody>
      </p:sp>
    </p:spTree>
    <p:extLst>
      <p:ext uri="{BB962C8B-B14F-4D97-AF65-F5344CB8AC3E}">
        <p14:creationId xmlns:p14="http://schemas.microsoft.com/office/powerpoint/2010/main" val="626869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dirty="0"/>
              <a:t>El </a:t>
            </a:r>
            <a:r>
              <a:rPr lang="es-CR" b="1" dirty="0"/>
              <a:t>eritema solar</a:t>
            </a:r>
            <a:r>
              <a:rPr lang="es-CR" dirty="0"/>
              <a:t> es la forma más corriente de lesión solar y está causado principalmente por los rayos UVB. Se caracteriza por enrojecimiento, dolor y formación de ampollas en la piel. Estos síntomas pueden no aparecer de inmediato </a:t>
            </a:r>
            <a:r>
              <a:rPr lang="es-CR" dirty="0" err="1"/>
              <a:t>sinó</a:t>
            </a:r>
            <a:r>
              <a:rPr lang="es-CR" dirty="0"/>
              <a:t> hasta cinco horas después</a:t>
            </a:r>
          </a:p>
        </p:txBody>
      </p:sp>
      <p:sp>
        <p:nvSpPr>
          <p:cNvPr id="4" name="Marcador de número de diapositiva 3"/>
          <p:cNvSpPr>
            <a:spLocks noGrp="1"/>
          </p:cNvSpPr>
          <p:nvPr>
            <p:ph type="sldNum" sz="quarter" idx="10"/>
          </p:nvPr>
        </p:nvSpPr>
        <p:spPr/>
        <p:txBody>
          <a:bodyPr/>
          <a:lstStyle/>
          <a:p>
            <a:fld id="{99609334-57F5-4444-B1E6-D93EBF03FE5E}" type="slidenum">
              <a:rPr lang="es-CR" smtClean="0"/>
              <a:t>15</a:t>
            </a:fld>
            <a:endParaRPr lang="es-CR"/>
          </a:p>
        </p:txBody>
      </p:sp>
    </p:spTree>
    <p:extLst>
      <p:ext uri="{BB962C8B-B14F-4D97-AF65-F5344CB8AC3E}">
        <p14:creationId xmlns:p14="http://schemas.microsoft.com/office/powerpoint/2010/main" val="290468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dirty="0"/>
              <a:t>la forma más corriente de alergia solar y se diagnostica en alrededor del 90% de todos los pacientes con este proceso. </a:t>
            </a:r>
          </a:p>
          <a:p>
            <a:endParaRPr lang="es-CR" dirty="0"/>
          </a:p>
          <a:p>
            <a:r>
              <a:rPr lang="es-CR" dirty="0"/>
              <a:t>El acné estival afecta aproximadamente al 1-2% de la población, siendo las personas más afectadas mujeres jóvenes o de mediana edad (25 a 40 años). Sus síntomas son muy similares a los de la </a:t>
            </a:r>
            <a:r>
              <a:rPr lang="es-CR" dirty="0">
                <a:hlinkClick r:id="rId3"/>
              </a:rPr>
              <a:t>EPL</a:t>
            </a:r>
            <a:r>
              <a:rPr lang="es-CR" dirty="0"/>
              <a:t>, y a menudo es difícil establecer una distinción entre ambos procesos. </a:t>
            </a:r>
          </a:p>
        </p:txBody>
      </p:sp>
      <p:sp>
        <p:nvSpPr>
          <p:cNvPr id="4" name="Marcador de número de diapositiva 3"/>
          <p:cNvSpPr>
            <a:spLocks noGrp="1"/>
          </p:cNvSpPr>
          <p:nvPr>
            <p:ph type="sldNum" sz="quarter" idx="10"/>
          </p:nvPr>
        </p:nvSpPr>
        <p:spPr/>
        <p:txBody>
          <a:bodyPr/>
          <a:lstStyle/>
          <a:p>
            <a:fld id="{99609334-57F5-4444-B1E6-D93EBF03FE5E}" type="slidenum">
              <a:rPr lang="es-CR" smtClean="0"/>
              <a:t>16</a:t>
            </a:fld>
            <a:endParaRPr lang="es-CR"/>
          </a:p>
        </p:txBody>
      </p:sp>
    </p:spTree>
    <p:extLst>
      <p:ext uri="{BB962C8B-B14F-4D97-AF65-F5344CB8AC3E}">
        <p14:creationId xmlns:p14="http://schemas.microsoft.com/office/powerpoint/2010/main" val="263206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dirty="0"/>
              <a:t>Las reacciones de </a:t>
            </a:r>
            <a:r>
              <a:rPr lang="es-CR" dirty="0" err="1"/>
              <a:t>fotosensibilidad</a:t>
            </a:r>
            <a:r>
              <a:rPr lang="es-CR" dirty="0"/>
              <a:t> pueden estar causadas por medicaciones orales (sistémicas) y medicaciones y cosméticos aplicados por vía tópica.</a:t>
            </a:r>
          </a:p>
          <a:p>
            <a:r>
              <a:rPr lang="es-CR" dirty="0"/>
              <a:t>Entre los demás medicamentos fotoactivos utilizados corrientemente destacan antibióticos, fármacos antiinflamatorios no esteroideos, diuréticos, </a:t>
            </a:r>
            <a:r>
              <a:rPr lang="es-CR" dirty="0" err="1"/>
              <a:t>estatinas</a:t>
            </a:r>
            <a:r>
              <a:rPr lang="es-CR" dirty="0"/>
              <a:t>, </a:t>
            </a:r>
            <a:r>
              <a:rPr lang="es-CR" dirty="0" err="1"/>
              <a:t>retinoides</a:t>
            </a:r>
            <a:r>
              <a:rPr lang="es-CR" dirty="0"/>
              <a:t> y </a:t>
            </a:r>
            <a:r>
              <a:rPr lang="es-CR" dirty="0" err="1"/>
              <a:t>antifúngicos</a:t>
            </a:r>
            <a:r>
              <a:rPr lang="es-CR" dirty="0"/>
              <a:t>.</a:t>
            </a:r>
          </a:p>
        </p:txBody>
      </p:sp>
      <p:sp>
        <p:nvSpPr>
          <p:cNvPr id="4" name="Marcador de número de diapositiva 3"/>
          <p:cNvSpPr>
            <a:spLocks noGrp="1"/>
          </p:cNvSpPr>
          <p:nvPr>
            <p:ph type="sldNum" sz="quarter" idx="10"/>
          </p:nvPr>
        </p:nvSpPr>
        <p:spPr/>
        <p:txBody>
          <a:bodyPr/>
          <a:lstStyle/>
          <a:p>
            <a:fld id="{99609334-57F5-4444-B1E6-D93EBF03FE5E}" type="slidenum">
              <a:rPr lang="es-CR" smtClean="0"/>
              <a:t>17</a:t>
            </a:fld>
            <a:endParaRPr lang="es-CR"/>
          </a:p>
        </p:txBody>
      </p:sp>
    </p:spTree>
    <p:extLst>
      <p:ext uri="{BB962C8B-B14F-4D97-AF65-F5344CB8AC3E}">
        <p14:creationId xmlns:p14="http://schemas.microsoft.com/office/powerpoint/2010/main" val="3667818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dirty="0"/>
              <a:t>La mayor parte del </a:t>
            </a:r>
            <a:r>
              <a:rPr lang="es-CR" dirty="0">
                <a:hlinkClick r:id="rId3"/>
              </a:rPr>
              <a:t>envejecimiento prematuro</a:t>
            </a:r>
            <a:r>
              <a:rPr lang="es-CR" dirty="0"/>
              <a:t> está causado por la exposición al sol. Entre las respuestas destacan pecas, </a:t>
            </a:r>
            <a:r>
              <a:rPr lang="es-CR" dirty="0">
                <a:hlinkClick r:id="rId4"/>
              </a:rPr>
              <a:t>manchas seniles</a:t>
            </a:r>
            <a:r>
              <a:rPr lang="es-CR" dirty="0"/>
              <a:t> (</a:t>
            </a:r>
            <a:r>
              <a:rPr lang="es-CR" dirty="0" err="1"/>
              <a:t>tambien</a:t>
            </a:r>
            <a:r>
              <a:rPr lang="es-CR" dirty="0"/>
              <a:t> conocidas como "manchas hepáticas"), venas en forma de araña (</a:t>
            </a:r>
            <a:r>
              <a:rPr lang="es-CR" dirty="0" err="1"/>
              <a:t>telangiectasias</a:t>
            </a:r>
            <a:r>
              <a:rPr lang="es-CR" dirty="0"/>
              <a:t>) en la cara, piel áspera, </a:t>
            </a:r>
            <a:r>
              <a:rPr lang="es-CR" dirty="0">
                <a:hlinkClick r:id="rId5"/>
              </a:rPr>
              <a:t>arrugas</a:t>
            </a:r>
            <a:r>
              <a:rPr lang="es-CR" dirty="0"/>
              <a:t> finas que desaparecen cuando son estiradas, tez llena de manchas, piel laxa y queratosis actínica. Todos estos síntomas pueden ser atribuidos a la exposición solar.</a:t>
            </a:r>
          </a:p>
        </p:txBody>
      </p:sp>
      <p:sp>
        <p:nvSpPr>
          <p:cNvPr id="4" name="Marcador de número de diapositiva 3"/>
          <p:cNvSpPr>
            <a:spLocks noGrp="1"/>
          </p:cNvSpPr>
          <p:nvPr>
            <p:ph type="sldNum" sz="quarter" idx="10"/>
          </p:nvPr>
        </p:nvSpPr>
        <p:spPr/>
        <p:txBody>
          <a:bodyPr/>
          <a:lstStyle/>
          <a:p>
            <a:fld id="{99609334-57F5-4444-B1E6-D93EBF03FE5E}" type="slidenum">
              <a:rPr lang="es-CR" smtClean="0"/>
              <a:t>18</a:t>
            </a:fld>
            <a:endParaRPr lang="es-CR"/>
          </a:p>
        </p:txBody>
      </p:sp>
    </p:spTree>
    <p:extLst>
      <p:ext uri="{BB962C8B-B14F-4D97-AF65-F5344CB8AC3E}">
        <p14:creationId xmlns:p14="http://schemas.microsoft.com/office/powerpoint/2010/main" val="358199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R" dirty="0"/>
              <a:t>Existe</a:t>
            </a:r>
            <a:r>
              <a:rPr lang="es-CR" baseline="0" dirty="0"/>
              <a:t> una gran relación</a:t>
            </a:r>
            <a:r>
              <a:rPr lang="es-CR" dirty="0"/>
              <a:t> entre la frecuencia del cáncer de piel y el grado de daño del ADN, recordándonos que más del 90% de los cánceres de piel son consecuencia de la exposición al sol. </a:t>
            </a:r>
          </a:p>
          <a:p>
            <a:endParaRPr lang="es-CR" dirty="0"/>
          </a:p>
          <a:p>
            <a:r>
              <a:rPr lang="es-CR" dirty="0"/>
              <a:t>Las </a:t>
            </a:r>
            <a:r>
              <a:rPr lang="es-CR" b="1" dirty="0"/>
              <a:t>queratosis actínicas</a:t>
            </a:r>
            <a:r>
              <a:rPr lang="es-CR" dirty="0"/>
              <a:t> consisten en marcas cutáneas escamosas y secas causadas por el daño producido por años de exposición solar. Son de color rosa, rojo  o pardo y su amplitud oscila entre 0,5 y 3 cm. Lo más corriente es observarlas en la cara (especialmente en los labios, la nariz y la frente), el cuello, los antebrazos y los dorsos de las manos; en hombres, en los bordes de las orejas y cueros cabelludos calvos mientras que en mujeres, en las extremidades inferiores por debajo de las rodillas. </a:t>
            </a:r>
          </a:p>
        </p:txBody>
      </p:sp>
      <p:sp>
        <p:nvSpPr>
          <p:cNvPr id="4" name="Marcador de número de diapositiva 3"/>
          <p:cNvSpPr>
            <a:spLocks noGrp="1"/>
          </p:cNvSpPr>
          <p:nvPr>
            <p:ph type="sldNum" sz="quarter" idx="10"/>
          </p:nvPr>
        </p:nvSpPr>
        <p:spPr/>
        <p:txBody>
          <a:bodyPr/>
          <a:lstStyle/>
          <a:p>
            <a:fld id="{99609334-57F5-4444-B1E6-D93EBF03FE5E}" type="slidenum">
              <a:rPr lang="es-CR" smtClean="0"/>
              <a:t>19</a:t>
            </a:fld>
            <a:endParaRPr lang="es-CR"/>
          </a:p>
        </p:txBody>
      </p:sp>
    </p:spTree>
    <p:extLst>
      <p:ext uri="{BB962C8B-B14F-4D97-AF65-F5344CB8AC3E}">
        <p14:creationId xmlns:p14="http://schemas.microsoft.com/office/powerpoint/2010/main" val="2496257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10"/>
          </p:nvPr>
        </p:nvSpPr>
        <p:spPr/>
        <p:txBody>
          <a:bodyPr/>
          <a:lstStyle/>
          <a:p>
            <a:fld id="{99609334-57F5-4444-B1E6-D93EBF03FE5E}" type="slidenum">
              <a:rPr lang="es-CR" smtClean="0"/>
              <a:t>20</a:t>
            </a:fld>
            <a:endParaRPr lang="es-CR"/>
          </a:p>
        </p:txBody>
      </p:sp>
    </p:spTree>
    <p:extLst>
      <p:ext uri="{BB962C8B-B14F-4D97-AF65-F5344CB8AC3E}">
        <p14:creationId xmlns:p14="http://schemas.microsoft.com/office/powerpoint/2010/main" val="2592905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10"/>
          </p:nvPr>
        </p:nvSpPr>
        <p:spPr/>
        <p:txBody>
          <a:bodyPr/>
          <a:lstStyle/>
          <a:p>
            <a:fld id="{99609334-57F5-4444-B1E6-D93EBF03FE5E}" type="slidenum">
              <a:rPr lang="es-CR" smtClean="0"/>
              <a:t>21</a:t>
            </a:fld>
            <a:endParaRPr lang="es-CR"/>
          </a:p>
        </p:txBody>
      </p:sp>
    </p:spTree>
    <p:extLst>
      <p:ext uri="{BB962C8B-B14F-4D97-AF65-F5344CB8AC3E}">
        <p14:creationId xmlns:p14="http://schemas.microsoft.com/office/powerpoint/2010/main" val="3054069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sz="1200" b="0" i="0" u="none" strike="noStrike" kern="1200" baseline="0" dirty="0">
                <a:solidFill>
                  <a:schemeClr val="tx1"/>
                </a:solidFill>
                <a:latin typeface="+mn-lt"/>
                <a:ea typeface="+mn-ea"/>
                <a:cs typeface="+mn-cs"/>
              </a:rPr>
              <a:t>Una cuidada selección de texturas y perfumes aportan sensacionales experiencias a la piel y transportan al verano</a:t>
            </a:r>
            <a:endParaRPr lang="es-CR" b="0" dirty="0"/>
          </a:p>
        </p:txBody>
      </p:sp>
      <p:sp>
        <p:nvSpPr>
          <p:cNvPr id="4" name="Marcador de número de diapositiva 3"/>
          <p:cNvSpPr>
            <a:spLocks noGrp="1"/>
          </p:cNvSpPr>
          <p:nvPr>
            <p:ph type="sldNum" sz="quarter" idx="10"/>
          </p:nvPr>
        </p:nvSpPr>
        <p:spPr/>
        <p:txBody>
          <a:bodyPr/>
          <a:lstStyle/>
          <a:p>
            <a:fld id="{99609334-57F5-4444-B1E6-D93EBF03FE5E}" type="slidenum">
              <a:rPr lang="es-CR" smtClean="0"/>
              <a:t>25</a:t>
            </a:fld>
            <a:endParaRPr lang="es-CR"/>
          </a:p>
        </p:txBody>
      </p:sp>
    </p:spTree>
    <p:extLst>
      <p:ext uri="{BB962C8B-B14F-4D97-AF65-F5344CB8AC3E}">
        <p14:creationId xmlns:p14="http://schemas.microsoft.com/office/powerpoint/2010/main" val="2819749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sz="1200" b="0" i="0" u="none" strike="noStrike" kern="1200" baseline="0" dirty="0">
                <a:solidFill>
                  <a:schemeClr val="tx1"/>
                </a:solidFill>
                <a:latin typeface="+mn-lt"/>
                <a:ea typeface="+mn-ea"/>
                <a:cs typeface="+mn-cs"/>
              </a:rPr>
              <a:t>A consecuencia de esta capacidad anti-oxidante los nuevos protectores Golden </a:t>
            </a:r>
            <a:r>
              <a:rPr lang="es-CR" sz="1200" b="0" i="0" u="none" strike="noStrike" kern="1200" baseline="0" dirty="0" err="1">
                <a:solidFill>
                  <a:schemeClr val="tx1"/>
                </a:solidFill>
                <a:latin typeface="+mn-lt"/>
                <a:ea typeface="+mn-ea"/>
                <a:cs typeface="+mn-cs"/>
              </a:rPr>
              <a:t>Caresse</a:t>
            </a:r>
            <a:r>
              <a:rPr lang="es-CR" sz="1200" b="0" i="0" u="none" strike="noStrike" kern="1200" baseline="0" dirty="0">
                <a:solidFill>
                  <a:schemeClr val="tx1"/>
                </a:solidFill>
                <a:latin typeface="+mn-lt"/>
                <a:ea typeface="+mn-ea"/>
                <a:cs typeface="+mn-cs"/>
              </a:rPr>
              <a:t> disponen de una doble </a:t>
            </a:r>
            <a:r>
              <a:rPr lang="es-CR" sz="1200" b="0" i="0" u="none" strike="noStrike" kern="1200" baseline="0" dirty="0" err="1">
                <a:solidFill>
                  <a:schemeClr val="tx1"/>
                </a:solidFill>
                <a:latin typeface="+mn-lt"/>
                <a:ea typeface="+mn-ea"/>
                <a:cs typeface="+mn-cs"/>
              </a:rPr>
              <a:t>acciónprotectora</a:t>
            </a:r>
            <a:r>
              <a:rPr lang="es-CR" sz="1200" b="0" i="0" u="none" strike="noStrike" kern="1200" baseline="0" dirty="0">
                <a:solidFill>
                  <a:schemeClr val="tx1"/>
                </a:solidFill>
                <a:latin typeface="+mn-lt"/>
                <a:ea typeface="+mn-ea"/>
                <a:cs typeface="+mn-cs"/>
              </a:rPr>
              <a:t> frente a: </a:t>
            </a:r>
            <a:endParaRPr lang="es-CR" b="0" dirty="0"/>
          </a:p>
        </p:txBody>
      </p:sp>
      <p:sp>
        <p:nvSpPr>
          <p:cNvPr id="4" name="Marcador de número de diapositiva 3"/>
          <p:cNvSpPr>
            <a:spLocks noGrp="1"/>
          </p:cNvSpPr>
          <p:nvPr>
            <p:ph type="sldNum" sz="quarter" idx="10"/>
          </p:nvPr>
        </p:nvSpPr>
        <p:spPr/>
        <p:txBody>
          <a:bodyPr/>
          <a:lstStyle/>
          <a:p>
            <a:fld id="{99609334-57F5-4444-B1E6-D93EBF03FE5E}" type="slidenum">
              <a:rPr lang="es-CR" smtClean="0"/>
              <a:t>27</a:t>
            </a:fld>
            <a:endParaRPr lang="es-CR"/>
          </a:p>
        </p:txBody>
      </p:sp>
    </p:spTree>
    <p:extLst>
      <p:ext uri="{BB962C8B-B14F-4D97-AF65-F5344CB8AC3E}">
        <p14:creationId xmlns:p14="http://schemas.microsoft.com/office/powerpoint/2010/main" val="2009303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CR" sz="1200" b="1" kern="1200" dirty="0">
                <a:solidFill>
                  <a:schemeClr val="tx1"/>
                </a:solidFill>
                <a:effectLst/>
                <a:latin typeface="+mn-lt"/>
                <a:ea typeface="+mn-ea"/>
                <a:cs typeface="+mn-cs"/>
              </a:rPr>
              <a:t>Protección:</a:t>
            </a:r>
            <a:r>
              <a:rPr lang="es-CR" sz="1200" kern="1200" dirty="0">
                <a:solidFill>
                  <a:schemeClr val="tx1"/>
                </a:solidFill>
                <a:effectLst/>
                <a:latin typeface="+mn-lt"/>
                <a:ea typeface="+mn-ea"/>
                <a:cs typeface="+mn-cs"/>
              </a:rPr>
              <a:t> la piel protege el interior del cuerpo de las influencias externas.</a:t>
            </a:r>
          </a:p>
          <a:p>
            <a:pPr lvl="0"/>
            <a:r>
              <a:rPr lang="es-CR" sz="1200" b="1" kern="1200" dirty="0">
                <a:solidFill>
                  <a:schemeClr val="tx1"/>
                </a:solidFill>
                <a:effectLst/>
                <a:latin typeface="+mn-lt"/>
                <a:ea typeface="+mn-ea"/>
                <a:cs typeface="+mn-cs"/>
              </a:rPr>
              <a:t>Regulación térmica:</a:t>
            </a:r>
            <a:r>
              <a:rPr lang="es-CR" sz="1200" kern="1200" dirty="0">
                <a:solidFill>
                  <a:schemeClr val="tx1"/>
                </a:solidFill>
                <a:effectLst/>
                <a:latin typeface="+mn-lt"/>
                <a:ea typeface="+mn-ea"/>
                <a:cs typeface="+mn-cs"/>
              </a:rPr>
              <a:t> los </a:t>
            </a:r>
            <a:r>
              <a:rPr lang="es-CR" sz="1200" b="1" kern="1200" dirty="0">
                <a:solidFill>
                  <a:schemeClr val="tx1"/>
                </a:solidFill>
                <a:effectLst/>
                <a:latin typeface="+mn-lt"/>
                <a:ea typeface="+mn-ea"/>
                <a:cs typeface="+mn-cs"/>
                <a:hlinkClick r:id="rId3"/>
              </a:rPr>
              <a:t>vasos sanguíneos</a:t>
            </a:r>
            <a:r>
              <a:rPr lang="es-CR" sz="1200" b="1" kern="1200" dirty="0">
                <a:solidFill>
                  <a:schemeClr val="tx1"/>
                </a:solidFill>
                <a:effectLst/>
                <a:latin typeface="+mn-lt"/>
                <a:ea typeface="+mn-ea"/>
                <a:cs typeface="+mn-cs"/>
              </a:rPr>
              <a:t> de la piel</a:t>
            </a:r>
            <a:r>
              <a:rPr lang="es-CR" sz="1200" kern="1200" dirty="0">
                <a:solidFill>
                  <a:schemeClr val="tx1"/>
                </a:solidFill>
                <a:effectLst/>
                <a:latin typeface="+mn-lt"/>
                <a:ea typeface="+mn-ea"/>
                <a:cs typeface="+mn-cs"/>
              </a:rPr>
              <a:t> se estrechan o ensanchan para regular la temperatura corporal. El </a:t>
            </a:r>
            <a:r>
              <a:rPr lang="es-CR" sz="1200" kern="1200" dirty="0">
                <a:solidFill>
                  <a:schemeClr val="tx1"/>
                </a:solidFill>
                <a:effectLst/>
                <a:latin typeface="+mn-lt"/>
                <a:ea typeface="+mn-ea"/>
                <a:cs typeface="+mn-cs"/>
                <a:hlinkClick r:id="rId4"/>
              </a:rPr>
              <a:t>sudor</a:t>
            </a:r>
            <a:r>
              <a:rPr lang="es-CR" sz="1200" kern="1200" dirty="0">
                <a:solidFill>
                  <a:schemeClr val="tx1"/>
                </a:solidFill>
                <a:effectLst/>
                <a:latin typeface="+mn-lt"/>
                <a:ea typeface="+mn-ea"/>
                <a:cs typeface="+mn-cs"/>
              </a:rPr>
              <a:t> también es una reacción fisiológica de la piel que ayuda a controlar la temperatura corporal.</a:t>
            </a:r>
          </a:p>
          <a:p>
            <a:pPr marL="0" marR="0" lvl="0" indent="0" algn="l" defTabSz="914400" rtl="0" eaLnBrk="1" fontAlgn="auto" latinLnBrk="0" hangingPunct="1">
              <a:lnSpc>
                <a:spcPct val="100000"/>
              </a:lnSpc>
              <a:spcBef>
                <a:spcPts val="0"/>
              </a:spcBef>
              <a:spcAft>
                <a:spcPts val="0"/>
              </a:spcAft>
              <a:buClrTx/>
              <a:buSzTx/>
              <a:buFontTx/>
              <a:buNone/>
              <a:tabLst/>
              <a:defRPr/>
            </a:pPr>
            <a:r>
              <a:rPr lang="es-CR" sz="1200" b="1" kern="1200" dirty="0">
                <a:solidFill>
                  <a:schemeClr val="tx1"/>
                </a:solidFill>
                <a:effectLst/>
                <a:latin typeface="+mn-lt"/>
                <a:ea typeface="+mn-ea"/>
                <a:cs typeface="+mn-cs"/>
              </a:rPr>
              <a:t>Sentidos:</a:t>
            </a:r>
            <a:r>
              <a:rPr lang="es-CR" sz="1200" kern="1200" dirty="0">
                <a:solidFill>
                  <a:schemeClr val="tx1"/>
                </a:solidFill>
                <a:effectLst/>
                <a:latin typeface="+mn-lt"/>
                <a:ea typeface="+mn-ea"/>
                <a:cs typeface="+mn-cs"/>
              </a:rPr>
              <a:t> la percepción del calor o del frío, el tacto y el </a:t>
            </a:r>
            <a:r>
              <a:rPr lang="es-CR" sz="1200" kern="1200" dirty="0">
                <a:solidFill>
                  <a:schemeClr val="tx1"/>
                </a:solidFill>
                <a:effectLst/>
                <a:latin typeface="+mn-lt"/>
                <a:ea typeface="+mn-ea"/>
                <a:cs typeface="+mn-cs"/>
                <a:hlinkClick r:id="rId5"/>
              </a:rPr>
              <a:t>dolor</a:t>
            </a:r>
            <a:r>
              <a:rPr lang="es-CR" sz="1200" kern="1200" dirty="0">
                <a:solidFill>
                  <a:schemeClr val="tx1"/>
                </a:solidFill>
                <a:effectLst/>
                <a:latin typeface="+mn-lt"/>
                <a:ea typeface="+mn-ea"/>
                <a:cs typeface="+mn-cs"/>
              </a:rPr>
              <a:t> se hace a través de la piel. </a:t>
            </a:r>
          </a:p>
          <a:p>
            <a:pPr marL="0" marR="0" lvl="0" indent="0" algn="l" defTabSz="914400" rtl="0" eaLnBrk="1" fontAlgn="auto" latinLnBrk="0" hangingPunct="1">
              <a:lnSpc>
                <a:spcPct val="100000"/>
              </a:lnSpc>
              <a:spcBef>
                <a:spcPts val="0"/>
              </a:spcBef>
              <a:spcAft>
                <a:spcPts val="0"/>
              </a:spcAft>
              <a:buClrTx/>
              <a:buSzTx/>
              <a:buFontTx/>
              <a:buNone/>
              <a:tabLst/>
              <a:defRPr/>
            </a:pPr>
            <a:r>
              <a:rPr lang="es-CR" sz="1200" b="1" kern="1200" dirty="0">
                <a:solidFill>
                  <a:schemeClr val="tx1"/>
                </a:solidFill>
                <a:effectLst/>
                <a:latin typeface="+mn-lt"/>
                <a:ea typeface="+mn-ea"/>
                <a:cs typeface="+mn-cs"/>
              </a:rPr>
              <a:t>Recursos hídricos:</a:t>
            </a:r>
            <a:r>
              <a:rPr lang="es-CR" sz="1200" kern="1200" dirty="0">
                <a:solidFill>
                  <a:schemeClr val="tx1"/>
                </a:solidFill>
                <a:effectLst/>
                <a:latin typeface="+mn-lt"/>
                <a:ea typeface="+mn-ea"/>
                <a:cs typeface="+mn-cs"/>
              </a:rPr>
              <a:t> la piel protege al cuerpo de la pérdida excesiva de líquidos, al tiempo que permite la pérdida de líquidos específicos (con drenaje de ciertos fluidos y sales). </a:t>
            </a:r>
          </a:p>
          <a:p>
            <a:pPr marL="0" marR="0" lvl="0" indent="0" algn="l" defTabSz="914400" rtl="0" eaLnBrk="1" fontAlgn="auto" latinLnBrk="0" hangingPunct="1">
              <a:lnSpc>
                <a:spcPct val="100000"/>
              </a:lnSpc>
              <a:spcBef>
                <a:spcPts val="0"/>
              </a:spcBef>
              <a:spcAft>
                <a:spcPts val="0"/>
              </a:spcAft>
              <a:buClrTx/>
              <a:buSzTx/>
              <a:buFontTx/>
              <a:buNone/>
              <a:tabLst/>
              <a:defRPr/>
            </a:pPr>
            <a:r>
              <a:rPr lang="es-CR" dirty="0"/>
              <a:t>ANTIMICROBIANA: Es la primera gran defensa del organismo y actúa como una barrera natural. Si esta barrera se rompe se producen las infecciones.</a:t>
            </a:r>
            <a:br>
              <a:rPr lang="es-CR" sz="1200" u="none" strike="noStrike" kern="1200" dirty="0">
                <a:solidFill>
                  <a:schemeClr val="tx1"/>
                </a:solidFill>
                <a:effectLst/>
                <a:latin typeface="+mn-lt"/>
                <a:ea typeface="+mn-ea"/>
                <a:cs typeface="+mn-cs"/>
              </a:rPr>
            </a:br>
            <a:r>
              <a:rPr lang="es-CR" dirty="0"/>
              <a:t>MELANOGENA O DE PIGMENTACION: En la capa basal de la epidermis se encuentran las células </a:t>
            </a:r>
            <a:r>
              <a:rPr lang="es-CR" dirty="0" err="1"/>
              <a:t>melanogenas</a:t>
            </a:r>
            <a:r>
              <a:rPr lang="es-CR" dirty="0"/>
              <a:t>, que producen la melanina, que es la que da las distintas tonalidades a la piel.</a:t>
            </a:r>
            <a:br>
              <a:rPr lang="es-CR" sz="1200" u="none" strike="noStrike" kern="1200" dirty="0">
                <a:solidFill>
                  <a:schemeClr val="tx1"/>
                </a:solidFill>
                <a:effectLst/>
                <a:latin typeface="+mn-lt"/>
                <a:ea typeface="+mn-ea"/>
                <a:cs typeface="+mn-cs"/>
              </a:rPr>
            </a:br>
            <a:r>
              <a:rPr lang="es-CR" sz="1200" b="1" kern="1200" dirty="0">
                <a:solidFill>
                  <a:schemeClr val="tx1"/>
                </a:solidFill>
                <a:effectLst/>
                <a:latin typeface="+mn-lt"/>
                <a:ea typeface="+mn-ea"/>
                <a:cs typeface="+mn-cs"/>
              </a:rPr>
              <a:t>Intercambio de información mediante señales del cuerpo:</a:t>
            </a:r>
            <a:r>
              <a:rPr lang="es-CR" sz="1200" kern="1200" dirty="0">
                <a:solidFill>
                  <a:schemeClr val="tx1"/>
                </a:solidFill>
                <a:effectLst/>
                <a:latin typeface="+mn-lt"/>
                <a:ea typeface="+mn-ea"/>
                <a:cs typeface="+mn-cs"/>
              </a:rPr>
              <a:t> la expresión de una reacción emocional puede ser rubor o palidez. Estas reacciones se producen a partir del ensanchamiento o estrechamiento de los vasos sanguíneos de la piel que se produce principalmente en el área de la cara, cuello y escote</a:t>
            </a:r>
            <a:br>
              <a:rPr lang="es-CR" sz="1200" u="none" strike="noStrike" kern="1200" dirty="0">
                <a:solidFill>
                  <a:schemeClr val="tx1"/>
                </a:solidFill>
                <a:effectLst/>
                <a:latin typeface="+mn-lt"/>
                <a:ea typeface="+mn-ea"/>
                <a:cs typeface="+mn-cs"/>
              </a:rPr>
            </a:br>
            <a:endParaRPr lang="es-CR"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s-CR" sz="1200" u="none" strike="noStrike" kern="1200" dirty="0">
                <a:solidFill>
                  <a:schemeClr val="tx1"/>
                </a:solidFill>
                <a:effectLst/>
                <a:latin typeface="+mn-lt"/>
                <a:ea typeface="+mn-ea"/>
                <a:cs typeface="+mn-cs"/>
              </a:rPr>
            </a:br>
            <a:endParaRPr lang="es-CR"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R" sz="1200" kern="1200" dirty="0">
              <a:solidFill>
                <a:schemeClr val="tx1"/>
              </a:solidFill>
              <a:effectLst/>
              <a:latin typeface="+mn-lt"/>
              <a:ea typeface="+mn-ea"/>
              <a:cs typeface="+mn-cs"/>
            </a:endParaRPr>
          </a:p>
          <a:p>
            <a:pPr lvl="0"/>
            <a:endParaRPr lang="es-CR" sz="1200" kern="1200" dirty="0">
              <a:solidFill>
                <a:schemeClr val="tx1"/>
              </a:solidFill>
              <a:effectLst/>
              <a:latin typeface="+mn-lt"/>
              <a:ea typeface="+mn-ea"/>
              <a:cs typeface="+mn-cs"/>
            </a:endParaRPr>
          </a:p>
          <a:p>
            <a:endParaRPr lang="es-CR" dirty="0"/>
          </a:p>
        </p:txBody>
      </p:sp>
      <p:sp>
        <p:nvSpPr>
          <p:cNvPr id="4" name="Marcador de número de diapositiva 3"/>
          <p:cNvSpPr>
            <a:spLocks noGrp="1"/>
          </p:cNvSpPr>
          <p:nvPr>
            <p:ph type="sldNum" sz="quarter" idx="10"/>
          </p:nvPr>
        </p:nvSpPr>
        <p:spPr/>
        <p:txBody>
          <a:bodyPr/>
          <a:lstStyle/>
          <a:p>
            <a:fld id="{99609334-57F5-4444-B1E6-D93EBF03FE5E}" type="slidenum">
              <a:rPr lang="es-CR" smtClean="0"/>
              <a:t>3</a:t>
            </a:fld>
            <a:endParaRPr lang="es-CR"/>
          </a:p>
        </p:txBody>
      </p:sp>
    </p:spTree>
    <p:extLst>
      <p:ext uri="{BB962C8B-B14F-4D97-AF65-F5344CB8AC3E}">
        <p14:creationId xmlns:p14="http://schemas.microsoft.com/office/powerpoint/2010/main" val="1361801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err="1">
                <a:solidFill>
                  <a:schemeClr val="tx1"/>
                </a:solidFill>
                <a:effectLst/>
                <a:latin typeface="+mn-lt"/>
                <a:ea typeface="+mn-ea"/>
                <a:cs typeface="+mn-cs"/>
              </a:rPr>
              <a:t>Germaine</a:t>
            </a:r>
            <a:r>
              <a:rPr lang="es-ES" sz="1200" b="1" kern="1200" dirty="0">
                <a:solidFill>
                  <a:schemeClr val="tx1"/>
                </a:solidFill>
                <a:effectLst/>
                <a:latin typeface="+mn-lt"/>
                <a:ea typeface="+mn-ea"/>
                <a:cs typeface="+mn-cs"/>
              </a:rPr>
              <a:t> de </a:t>
            </a:r>
            <a:r>
              <a:rPr lang="es-ES" sz="1200" b="1" kern="1200" dirty="0" err="1">
                <a:solidFill>
                  <a:schemeClr val="tx1"/>
                </a:solidFill>
                <a:effectLst/>
                <a:latin typeface="+mn-lt"/>
                <a:ea typeface="+mn-ea"/>
                <a:cs typeface="+mn-cs"/>
              </a:rPr>
              <a:t>Capuccini</a:t>
            </a:r>
            <a:r>
              <a:rPr lang="es-ES"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desvela el secreto para mantener  ese tono bronceado saludable </a:t>
            </a:r>
            <a:endParaRPr lang="es-CR"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del verano, durante todo el año!</a:t>
            </a:r>
            <a:r>
              <a:rPr lang="es-ES_tradnl" altLang="ja-JP" sz="2300" b="0" dirty="0">
                <a:solidFill>
                  <a:srgbClr val="E28100"/>
                </a:solidFill>
              </a:rPr>
              <a:t>.</a:t>
            </a:r>
            <a:r>
              <a:rPr lang="es-ES_tradnl" altLang="ja-JP" b="0" dirty="0">
                <a:solidFill>
                  <a:srgbClr val="E28100"/>
                </a:solidFill>
              </a:rPr>
              <a:t>    </a:t>
            </a:r>
            <a:endParaRPr lang="es-ES" altLang="ja-JP" b="0" dirty="0">
              <a:solidFill>
                <a:srgbClr val="E28100"/>
              </a:solidFill>
            </a:endParaRPr>
          </a:p>
          <a:p>
            <a:r>
              <a:rPr lang="es-ES" altLang="ja-JP" b="0" dirty="0">
                <a:solidFill>
                  <a:srgbClr val="E28100"/>
                </a:solidFill>
              </a:rPr>
              <a:t>EXFOLIATING</a:t>
            </a:r>
            <a:r>
              <a:rPr lang="es-ES" altLang="ja-JP" b="0" baseline="0" dirty="0">
                <a:solidFill>
                  <a:srgbClr val="E28100"/>
                </a:solidFill>
              </a:rPr>
              <a:t> SCRUB: </a:t>
            </a:r>
            <a:endParaRPr lang="es-CR" sz="1200" b="0" i="0" u="none" strike="noStrike" kern="1200" baseline="0" dirty="0">
              <a:solidFill>
                <a:schemeClr val="tx1"/>
              </a:solidFill>
              <a:latin typeface="+mn-lt"/>
              <a:ea typeface="+mn-ea"/>
              <a:cs typeface="+mn-cs"/>
            </a:endParaRPr>
          </a:p>
          <a:p>
            <a:r>
              <a:rPr lang="es-CR" sz="1200" b="0" i="0" u="none" strike="noStrike" kern="1200" baseline="0" dirty="0">
                <a:solidFill>
                  <a:schemeClr val="tx1"/>
                </a:solidFill>
                <a:latin typeface="+mn-lt"/>
                <a:ea typeface="+mn-ea"/>
                <a:cs typeface="+mn-cs"/>
              </a:rPr>
              <a:t>Exfoliante de textura cremosa, brinda una sensación de frescor y nutre la piel. Dentro de sus beneficios encontramos: Reafirmante, Nutritivo e Hidratante</a:t>
            </a:r>
            <a:r>
              <a:rPr lang="es-CR" sz="1200" b="0" i="0" u="none" strike="noStrike" kern="1200" baseline="0">
                <a:solidFill>
                  <a:schemeClr val="tx1"/>
                </a:solidFill>
                <a:latin typeface="+mn-lt"/>
                <a:ea typeface="+mn-ea"/>
                <a:cs typeface="+mn-cs"/>
              </a:rPr>
              <a:t>. </a:t>
            </a:r>
            <a:endParaRPr lang="es-CR" sz="1200" b="0" i="0" u="none" strike="noStrike" kern="1200" baseline="0" dirty="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s-ES" b="0" dirty="0">
              <a:solidFill>
                <a:srgbClr val="E28100"/>
              </a:solidFill>
            </a:endParaRPr>
          </a:p>
          <a:p>
            <a:r>
              <a:rPr lang="es-ES" sz="1100" b="1" kern="1200" dirty="0">
                <a:solidFill>
                  <a:schemeClr val="tx1"/>
                </a:solidFill>
                <a:effectLst/>
                <a:latin typeface="+mn-lt"/>
                <a:ea typeface="+mn-ea"/>
                <a:cs typeface="+mn-cs"/>
              </a:rPr>
              <a:t>LECHE HIDRATANTE AL KARITÉ 300 ml</a:t>
            </a:r>
            <a:endParaRPr lang="es-CR" sz="1100" kern="1200" dirty="0">
              <a:solidFill>
                <a:schemeClr val="tx1"/>
              </a:solidFill>
              <a:effectLst/>
              <a:latin typeface="+mn-lt"/>
              <a:ea typeface="+mn-ea"/>
              <a:cs typeface="+mn-cs"/>
            </a:endParaRPr>
          </a:p>
          <a:p>
            <a:r>
              <a:rPr lang="es-ES" sz="1100" kern="1200" dirty="0">
                <a:solidFill>
                  <a:schemeClr val="tx1"/>
                </a:solidFill>
                <a:effectLst/>
                <a:latin typeface="+mn-lt"/>
                <a:ea typeface="+mn-ea"/>
                <a:cs typeface="+mn-cs"/>
              </a:rPr>
              <a:t>Ideal para mantener la piel del cuerpo elástica, suave e hidratada y conseguir un efecto auto-bronceado natural, sin trazos, y muy luminoso.</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kern="1200" dirty="0" err="1">
                <a:solidFill>
                  <a:schemeClr val="tx1"/>
                </a:solidFill>
                <a:effectLst/>
                <a:latin typeface="+mn-lt"/>
                <a:ea typeface="+mn-ea"/>
                <a:cs typeface="+mn-cs"/>
              </a:rPr>
              <a:t>Beautiful</a:t>
            </a:r>
            <a:r>
              <a:rPr lang="es-ES" sz="1200" b="1" kern="1200" dirty="0">
                <a:solidFill>
                  <a:schemeClr val="tx1"/>
                </a:solidFill>
                <a:effectLst/>
                <a:latin typeface="+mn-lt"/>
                <a:ea typeface="+mn-ea"/>
                <a:cs typeface="+mn-cs"/>
              </a:rPr>
              <a:t> Tan</a:t>
            </a:r>
            <a:r>
              <a:rPr lang="es-ES" sz="1200" kern="1200" dirty="0">
                <a:solidFill>
                  <a:schemeClr val="tx1"/>
                </a:solidFill>
                <a:effectLst/>
                <a:latin typeface="+mn-lt"/>
                <a:ea typeface="+mn-ea"/>
                <a:cs typeface="+mn-cs"/>
              </a:rPr>
              <a:t> procura a la piel del </a:t>
            </a:r>
            <a:r>
              <a:rPr lang="es-ES" sz="1200" b="1" kern="1200" dirty="0">
                <a:solidFill>
                  <a:schemeClr val="tx1"/>
                </a:solidFill>
                <a:effectLst/>
                <a:latin typeface="+mn-lt"/>
                <a:ea typeface="+mn-ea"/>
                <a:cs typeface="+mn-cs"/>
              </a:rPr>
              <a:t>rostro y del cuerpo</a:t>
            </a:r>
            <a:r>
              <a:rPr lang="es-ES" sz="1200" kern="1200" dirty="0">
                <a:solidFill>
                  <a:schemeClr val="tx1"/>
                </a:solidFill>
                <a:effectLst/>
                <a:latin typeface="+mn-lt"/>
                <a:ea typeface="+mn-ea"/>
                <a:cs typeface="+mn-cs"/>
              </a:rPr>
              <a:t> un </a:t>
            </a:r>
            <a:r>
              <a:rPr lang="es-ES" sz="1200" b="1" kern="1200" dirty="0">
                <a:solidFill>
                  <a:schemeClr val="tx1"/>
                </a:solidFill>
                <a:effectLst/>
                <a:latin typeface="+mn-lt"/>
                <a:ea typeface="+mn-ea"/>
                <a:cs typeface="+mn-cs"/>
              </a:rPr>
              <a:t>bronceado progresivo, </a:t>
            </a:r>
            <a:r>
              <a:rPr lang="es-ES" sz="1200" kern="1200" dirty="0">
                <a:solidFill>
                  <a:schemeClr val="tx1"/>
                </a:solidFill>
                <a:effectLst/>
                <a:latin typeface="+mn-lt"/>
                <a:ea typeface="+mn-ea"/>
                <a:cs typeface="+mn-cs"/>
              </a:rPr>
              <a:t>un tono dorado envidiable, uniforme y tan natural que parecerá real.</a:t>
            </a:r>
            <a:r>
              <a:rPr lang="es-ES"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Úsalo </a:t>
            </a:r>
            <a:r>
              <a:rPr lang="es-ES" sz="1200" b="1" kern="1200" dirty="0">
                <a:solidFill>
                  <a:schemeClr val="tx1"/>
                </a:solidFill>
                <a:effectLst/>
                <a:latin typeface="+mn-lt"/>
                <a:ea typeface="+mn-ea"/>
                <a:cs typeface="+mn-cs"/>
              </a:rPr>
              <a:t>ocasionalmente</a:t>
            </a:r>
            <a:r>
              <a:rPr lang="es-ES" sz="1200" kern="1200" dirty="0">
                <a:solidFill>
                  <a:schemeClr val="tx1"/>
                </a:solidFill>
                <a:effectLst/>
                <a:latin typeface="+mn-lt"/>
                <a:ea typeface="+mn-ea"/>
                <a:cs typeface="+mn-cs"/>
              </a:rPr>
              <a:t> para conseguir el </a:t>
            </a:r>
            <a:r>
              <a:rPr lang="es-ES" sz="1200" b="1" kern="1200" dirty="0">
                <a:solidFill>
                  <a:schemeClr val="tx1"/>
                </a:solidFill>
                <a:effectLst/>
                <a:latin typeface="+mn-lt"/>
                <a:ea typeface="+mn-ea"/>
                <a:cs typeface="+mn-cs"/>
              </a:rPr>
              <a:t>tono saludable y luminoso</a:t>
            </a:r>
            <a:r>
              <a:rPr lang="es-ES" sz="1200" kern="1200" dirty="0">
                <a:solidFill>
                  <a:schemeClr val="tx1"/>
                </a:solidFill>
                <a:effectLst/>
                <a:latin typeface="+mn-lt"/>
                <a:ea typeface="+mn-ea"/>
                <a:cs typeface="+mn-cs"/>
              </a:rPr>
              <a:t> de unas horas al sol o </a:t>
            </a:r>
            <a:r>
              <a:rPr lang="es-ES" sz="1200" b="1" kern="1200" dirty="0">
                <a:solidFill>
                  <a:schemeClr val="tx1"/>
                </a:solidFill>
                <a:effectLst/>
                <a:latin typeface="+mn-lt"/>
                <a:ea typeface="+mn-ea"/>
                <a:cs typeface="+mn-cs"/>
              </a:rPr>
              <a:t>diariamente</a:t>
            </a:r>
            <a:r>
              <a:rPr lang="es-ES" sz="1200" kern="1200" dirty="0">
                <a:solidFill>
                  <a:schemeClr val="tx1"/>
                </a:solidFill>
                <a:effectLst/>
                <a:latin typeface="+mn-lt"/>
                <a:ea typeface="+mn-ea"/>
                <a:cs typeface="+mn-cs"/>
              </a:rPr>
              <a:t> para disfrutar del </a:t>
            </a:r>
            <a:r>
              <a:rPr lang="es-ES" sz="1200" b="1" kern="1200" dirty="0">
                <a:solidFill>
                  <a:schemeClr val="tx1"/>
                </a:solidFill>
                <a:effectLst/>
                <a:latin typeface="+mn-lt"/>
                <a:ea typeface="+mn-ea"/>
                <a:cs typeface="+mn-cs"/>
              </a:rPr>
              <a:t>bronceado intenso</a:t>
            </a:r>
            <a:r>
              <a:rPr lang="es-ES" sz="1200" kern="1200" dirty="0">
                <a:solidFill>
                  <a:schemeClr val="tx1"/>
                </a:solidFill>
                <a:effectLst/>
                <a:latin typeface="+mn-lt"/>
                <a:ea typeface="+mn-ea"/>
                <a:cs typeface="+mn-cs"/>
              </a:rPr>
              <a:t> y dorado de unas vacaciones.</a:t>
            </a:r>
            <a:endParaRPr lang="es-CR" sz="1200" kern="1200" dirty="0">
              <a:solidFill>
                <a:schemeClr val="tx1"/>
              </a:solidFill>
              <a:effectLst/>
              <a:latin typeface="+mn-lt"/>
              <a:ea typeface="+mn-ea"/>
              <a:cs typeface="+mn-cs"/>
            </a:endParaRPr>
          </a:p>
          <a:p>
            <a:endParaRPr lang="es-CR" sz="1100" b="0" kern="1200" dirty="0">
              <a:solidFill>
                <a:schemeClr val="tx1"/>
              </a:solidFill>
              <a:effectLst/>
              <a:latin typeface="+mn-lt"/>
              <a:ea typeface="+mn-ea"/>
              <a:cs typeface="+mn-cs"/>
            </a:endParaRPr>
          </a:p>
          <a:p>
            <a:endParaRPr lang="es-CR"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CR" sz="1200" kern="1200" dirty="0">
              <a:solidFill>
                <a:schemeClr val="tx1"/>
              </a:solidFill>
              <a:effectLst/>
              <a:latin typeface="+mn-lt"/>
              <a:ea typeface="+mn-ea"/>
              <a:cs typeface="+mn-cs"/>
            </a:endParaRPr>
          </a:p>
          <a:p>
            <a:endParaRPr lang="es-CR" dirty="0"/>
          </a:p>
        </p:txBody>
      </p:sp>
      <p:sp>
        <p:nvSpPr>
          <p:cNvPr id="4" name="Marcador de número de diapositiva 3"/>
          <p:cNvSpPr>
            <a:spLocks noGrp="1"/>
          </p:cNvSpPr>
          <p:nvPr>
            <p:ph type="sldNum" sz="quarter" idx="10"/>
          </p:nvPr>
        </p:nvSpPr>
        <p:spPr/>
        <p:txBody>
          <a:bodyPr/>
          <a:lstStyle/>
          <a:p>
            <a:fld id="{99609334-57F5-4444-B1E6-D93EBF03FE5E}" type="slidenum">
              <a:rPr lang="es-CR" smtClean="0"/>
              <a:t>30</a:t>
            </a:fld>
            <a:endParaRPr lang="es-CR"/>
          </a:p>
        </p:txBody>
      </p:sp>
    </p:spTree>
    <p:extLst>
      <p:ext uri="{BB962C8B-B14F-4D97-AF65-F5344CB8AC3E}">
        <p14:creationId xmlns:p14="http://schemas.microsoft.com/office/powerpoint/2010/main" val="2819681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dirty="0"/>
              <a:t>El sol es la fuente de toda energía y, con ello aporta numerosos beneficios, desde sustentar la vida fotosintética hasta contribuir a la producción de </a:t>
            </a:r>
            <a:r>
              <a:rPr lang="es-CR" dirty="0">
                <a:hlinkClick r:id="rId3"/>
              </a:rPr>
              <a:t>vitamina D</a:t>
            </a:r>
            <a:r>
              <a:rPr lang="es-CR" dirty="0"/>
              <a:t> en humanos. No obstante, igual que en la mayoría de los procesos biológicos, existe un equilibrio; aunque la exposición al sol es buena, hay un límite y demasiada exposición puede ser nociva, especialmente para la piel.</a:t>
            </a:r>
          </a:p>
        </p:txBody>
      </p:sp>
      <p:sp>
        <p:nvSpPr>
          <p:cNvPr id="4" name="Marcador de número de diapositiva 3"/>
          <p:cNvSpPr>
            <a:spLocks noGrp="1"/>
          </p:cNvSpPr>
          <p:nvPr>
            <p:ph type="sldNum" sz="quarter" idx="10"/>
          </p:nvPr>
        </p:nvSpPr>
        <p:spPr/>
        <p:txBody>
          <a:bodyPr/>
          <a:lstStyle/>
          <a:p>
            <a:fld id="{99609334-57F5-4444-B1E6-D93EBF03FE5E}" type="slidenum">
              <a:rPr lang="es-CR" smtClean="0"/>
              <a:t>4</a:t>
            </a:fld>
            <a:endParaRPr lang="es-CR"/>
          </a:p>
        </p:txBody>
      </p:sp>
    </p:spTree>
    <p:extLst>
      <p:ext uri="{BB962C8B-B14F-4D97-AF65-F5344CB8AC3E}">
        <p14:creationId xmlns:p14="http://schemas.microsoft.com/office/powerpoint/2010/main" val="1938330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dirty="0"/>
              <a:t>La luz solar consiste en un espectro de rayos de longitud de onda variable.</a:t>
            </a:r>
          </a:p>
          <a:p>
            <a:r>
              <a:rPr lang="es-CR" dirty="0"/>
              <a:t>La luz visible tiene una longitud de onda de 400 a 700 </a:t>
            </a:r>
            <a:r>
              <a:rPr lang="es-CR" dirty="0" err="1"/>
              <a:t>nm</a:t>
            </a:r>
            <a:r>
              <a:rPr lang="es-CR" dirty="0"/>
              <a:t> mientras que la luz ultravioleta (UV) invisible tiene una longitud de onda más corta (280 a 400 </a:t>
            </a:r>
            <a:r>
              <a:rPr lang="es-CR" dirty="0" err="1"/>
              <a:t>nm</a:t>
            </a:r>
            <a:r>
              <a:rPr lang="es-CR" dirty="0"/>
              <a:t>) y la luz infrarroja invisible tiene una longitud de onda más larga (700 </a:t>
            </a:r>
            <a:r>
              <a:rPr lang="es-CR" dirty="0" err="1"/>
              <a:t>nm</a:t>
            </a:r>
            <a:r>
              <a:rPr lang="es-CR" dirty="0"/>
              <a:t> a 1 mm). Las longitudes de onda más largas de la luz visible y la luz infrarroja son capaces de penetrar profundamente en la piel, aunque es menos probable que causen daño.</a:t>
            </a:r>
          </a:p>
          <a:p>
            <a:endParaRPr lang="es-CR" dirty="0"/>
          </a:p>
        </p:txBody>
      </p:sp>
      <p:sp>
        <p:nvSpPr>
          <p:cNvPr id="4" name="Marcador de número de diapositiva 3"/>
          <p:cNvSpPr>
            <a:spLocks noGrp="1"/>
          </p:cNvSpPr>
          <p:nvPr>
            <p:ph type="sldNum" sz="quarter" idx="10"/>
          </p:nvPr>
        </p:nvSpPr>
        <p:spPr/>
        <p:txBody>
          <a:bodyPr/>
          <a:lstStyle/>
          <a:p>
            <a:fld id="{99609334-57F5-4444-B1E6-D93EBF03FE5E}" type="slidenum">
              <a:rPr lang="es-CR" smtClean="0"/>
              <a:t>5</a:t>
            </a:fld>
            <a:endParaRPr lang="es-CR"/>
          </a:p>
        </p:txBody>
      </p:sp>
    </p:spTree>
    <p:extLst>
      <p:ext uri="{BB962C8B-B14F-4D97-AF65-F5344CB8AC3E}">
        <p14:creationId xmlns:p14="http://schemas.microsoft.com/office/powerpoint/2010/main" val="973916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dirty="0"/>
              <a:t>Estos radicales libres (moléculas de oxígeno) excesivos causan lesiones celulares. Cuanto mayor sea el daño que causen, tanto mayor será la posibilidad de presentar </a:t>
            </a:r>
            <a:r>
              <a:rPr lang="es-CR" dirty="0">
                <a:hlinkClick r:id="rId3"/>
              </a:rPr>
              <a:t>arrugas</a:t>
            </a:r>
            <a:r>
              <a:rPr lang="es-CR" dirty="0"/>
              <a:t>, enfermedades crónicas y otras enfermedades incluyendo el cáncer de piel.</a:t>
            </a:r>
          </a:p>
        </p:txBody>
      </p:sp>
      <p:sp>
        <p:nvSpPr>
          <p:cNvPr id="4" name="Marcador de número de diapositiva 3"/>
          <p:cNvSpPr>
            <a:spLocks noGrp="1"/>
          </p:cNvSpPr>
          <p:nvPr>
            <p:ph type="sldNum" sz="quarter" idx="10"/>
          </p:nvPr>
        </p:nvSpPr>
        <p:spPr/>
        <p:txBody>
          <a:bodyPr/>
          <a:lstStyle/>
          <a:p>
            <a:fld id="{99609334-57F5-4444-B1E6-D93EBF03FE5E}" type="slidenum">
              <a:rPr lang="es-CR" smtClean="0"/>
              <a:t>6</a:t>
            </a:fld>
            <a:endParaRPr lang="es-CR"/>
          </a:p>
        </p:txBody>
      </p:sp>
    </p:spTree>
    <p:extLst>
      <p:ext uri="{BB962C8B-B14F-4D97-AF65-F5344CB8AC3E}">
        <p14:creationId xmlns:p14="http://schemas.microsoft.com/office/powerpoint/2010/main" val="3604845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dirty="0"/>
              <a:t>La </a:t>
            </a:r>
            <a:r>
              <a:rPr lang="es-CR" dirty="0">
                <a:hlinkClick r:id="rId3"/>
              </a:rPr>
              <a:t>agresión oxidativa</a:t>
            </a:r>
            <a:r>
              <a:rPr lang="es-CR" dirty="0"/>
              <a:t> está causada por el desequilibrio entre la producción de radicales libres y la capacidad del organismo para neutralizarlos con antioxidantes. Dado que la luz UV tiene una longitud de onda corta, sólo puede penetrar a través del </a:t>
            </a:r>
            <a:r>
              <a:rPr lang="es-CR" dirty="0">
                <a:hlinkClick r:id="rId4"/>
              </a:rPr>
              <a:t>estrato córneo, la epidermis y la dermis</a:t>
            </a:r>
            <a:r>
              <a:rPr lang="es-CR" dirty="0"/>
              <a:t> (las capas superiores) pero no de la hipodermis (la capa inferior), aunque es capaz de causar un conjunto de complicaciones en el seno de estos tejidos. </a:t>
            </a:r>
            <a:br>
              <a:rPr lang="es-CR" dirty="0"/>
            </a:br>
            <a:r>
              <a:rPr lang="es-CR" dirty="0"/>
              <a:t>Lea más acerca de la </a:t>
            </a:r>
            <a:r>
              <a:rPr lang="es-CR" dirty="0">
                <a:hlinkClick r:id="rId4"/>
              </a:rPr>
              <a:t>estructura de la piel</a:t>
            </a:r>
            <a:r>
              <a:rPr lang="es-CR" dirty="0"/>
              <a:t>.</a:t>
            </a:r>
          </a:p>
        </p:txBody>
      </p:sp>
      <p:sp>
        <p:nvSpPr>
          <p:cNvPr id="4" name="Marcador de número de diapositiva 3"/>
          <p:cNvSpPr>
            <a:spLocks noGrp="1"/>
          </p:cNvSpPr>
          <p:nvPr>
            <p:ph type="sldNum" sz="quarter" idx="10"/>
          </p:nvPr>
        </p:nvSpPr>
        <p:spPr/>
        <p:txBody>
          <a:bodyPr/>
          <a:lstStyle/>
          <a:p>
            <a:fld id="{99609334-57F5-4444-B1E6-D93EBF03FE5E}" type="slidenum">
              <a:rPr lang="es-CR" smtClean="0"/>
              <a:t>7</a:t>
            </a:fld>
            <a:endParaRPr lang="es-CR"/>
          </a:p>
        </p:txBody>
      </p:sp>
    </p:spTree>
    <p:extLst>
      <p:ext uri="{BB962C8B-B14F-4D97-AF65-F5344CB8AC3E}">
        <p14:creationId xmlns:p14="http://schemas.microsoft.com/office/powerpoint/2010/main" val="3641405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dirty="0"/>
              <a:t>La luz UV se presenta en tres formas: </a:t>
            </a:r>
            <a:r>
              <a:rPr lang="es-CR" b="1" dirty="0"/>
              <a:t>Ultravioleta A (UVA), ultravioleta B (UVB) y ultravioleta C (UVC):</a:t>
            </a:r>
            <a:endParaRPr lang="es-CR" dirty="0"/>
          </a:p>
          <a:p>
            <a:pPr marL="0" marR="0" indent="0" algn="l" defTabSz="914400" rtl="0" eaLnBrk="1" fontAlgn="auto" latinLnBrk="0" hangingPunct="1">
              <a:lnSpc>
                <a:spcPct val="100000"/>
              </a:lnSpc>
              <a:spcBef>
                <a:spcPts val="0"/>
              </a:spcBef>
              <a:spcAft>
                <a:spcPts val="0"/>
              </a:spcAft>
              <a:buClrTx/>
              <a:buSzTx/>
              <a:buFontTx/>
              <a:buNone/>
              <a:tabLst/>
              <a:defRPr/>
            </a:pPr>
            <a:endParaRPr lang="es-CR" dirty="0"/>
          </a:p>
        </p:txBody>
      </p:sp>
      <p:sp>
        <p:nvSpPr>
          <p:cNvPr id="4" name="Marcador de número de diapositiva 3"/>
          <p:cNvSpPr>
            <a:spLocks noGrp="1"/>
          </p:cNvSpPr>
          <p:nvPr>
            <p:ph type="sldNum" sz="quarter" idx="10"/>
          </p:nvPr>
        </p:nvSpPr>
        <p:spPr/>
        <p:txBody>
          <a:bodyPr/>
          <a:lstStyle/>
          <a:p>
            <a:fld id="{99609334-57F5-4444-B1E6-D93EBF03FE5E}" type="slidenum">
              <a:rPr lang="es-CR" smtClean="0"/>
              <a:t>8</a:t>
            </a:fld>
            <a:endParaRPr lang="es-CR"/>
          </a:p>
        </p:txBody>
      </p:sp>
    </p:spTree>
    <p:extLst>
      <p:ext uri="{BB962C8B-B14F-4D97-AF65-F5344CB8AC3E}">
        <p14:creationId xmlns:p14="http://schemas.microsoft.com/office/powerpoint/2010/main" val="182763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R" dirty="0"/>
              <a:t>La UVA . Son los más penetrantes en la piel y son los causantes del envejecimiento de la piel y del melanoma</a:t>
            </a:r>
          </a:p>
        </p:txBody>
      </p:sp>
      <p:sp>
        <p:nvSpPr>
          <p:cNvPr id="4" name="Marcador de número de diapositiva 3"/>
          <p:cNvSpPr>
            <a:spLocks noGrp="1"/>
          </p:cNvSpPr>
          <p:nvPr>
            <p:ph type="sldNum" sz="quarter" idx="10"/>
          </p:nvPr>
        </p:nvSpPr>
        <p:spPr/>
        <p:txBody>
          <a:bodyPr/>
          <a:lstStyle/>
          <a:p>
            <a:fld id="{99609334-57F5-4444-B1E6-D93EBF03FE5E}" type="slidenum">
              <a:rPr lang="es-CR" smtClean="0"/>
              <a:t>9</a:t>
            </a:fld>
            <a:endParaRPr lang="es-CR"/>
          </a:p>
        </p:txBody>
      </p:sp>
    </p:spTree>
    <p:extLst>
      <p:ext uri="{BB962C8B-B14F-4D97-AF65-F5344CB8AC3E}">
        <p14:creationId xmlns:p14="http://schemas.microsoft.com/office/powerpoint/2010/main" val="3071586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R" dirty="0"/>
              <a:t>La sensibilidad a la luz varía </a:t>
            </a:r>
            <a:r>
              <a:rPr lang="es-CR" dirty="0" err="1"/>
              <a:t>varía</a:t>
            </a:r>
            <a:r>
              <a:rPr lang="es-CR" dirty="0"/>
              <a:t> según el origen, la exposición previa y el color de la piel,</a:t>
            </a:r>
            <a:r>
              <a:rPr lang="es-CR" baseline="0" dirty="0"/>
              <a:t> pero todo el mundo es vulnerable en algún grado. Como las personas con piel oscura tienen más melanina, son más resistentes a los efectos negativos del sol, como quemaduras, envejecimiento cutáneo prematuro y cáncer de piel. Los albinos no tienen melanina en su piel, en consecuencia no se broncean, y se queman gravemente incluso con una breve exposición al sol.</a:t>
            </a:r>
          </a:p>
          <a:p>
            <a:pPr marL="0" marR="0" indent="0" algn="l" defTabSz="914400" rtl="0" eaLnBrk="1" fontAlgn="auto" latinLnBrk="0" hangingPunct="1">
              <a:lnSpc>
                <a:spcPct val="100000"/>
              </a:lnSpc>
              <a:spcBef>
                <a:spcPts val="0"/>
              </a:spcBef>
              <a:spcAft>
                <a:spcPts val="0"/>
              </a:spcAft>
              <a:buClrTx/>
              <a:buSzTx/>
              <a:buFontTx/>
              <a:buNone/>
              <a:tabLst/>
              <a:defRPr/>
            </a:pPr>
            <a:r>
              <a:rPr lang="es-CR" dirty="0"/>
              <a:t>La cantidad de melanina presente en la piel depende de factores hereditarios, así como de la cantidad de exposición solar reciente. Algunas personas pueden producir una gran cantidad de melanina en respuesta a la luz UV, mientras que otras producen muy poca. Los rubios y los pelirrojos son especialmente sensibles a los efectos de la radiación UV a corto y largo plazo, ya que no pueden producir suficiente melanina.</a:t>
            </a:r>
          </a:p>
          <a:p>
            <a:endParaRPr lang="es-CR" dirty="0"/>
          </a:p>
        </p:txBody>
      </p:sp>
      <p:sp>
        <p:nvSpPr>
          <p:cNvPr id="4" name="Marcador de número de diapositiva 3"/>
          <p:cNvSpPr>
            <a:spLocks noGrp="1"/>
          </p:cNvSpPr>
          <p:nvPr>
            <p:ph type="sldNum" sz="quarter" idx="10"/>
          </p:nvPr>
        </p:nvSpPr>
        <p:spPr/>
        <p:txBody>
          <a:bodyPr/>
          <a:lstStyle/>
          <a:p>
            <a:fld id="{99609334-57F5-4444-B1E6-D93EBF03FE5E}" type="slidenum">
              <a:rPr lang="es-CR" smtClean="0"/>
              <a:t>12</a:t>
            </a:fld>
            <a:endParaRPr lang="es-CR"/>
          </a:p>
        </p:txBody>
      </p:sp>
    </p:spTree>
    <p:extLst>
      <p:ext uri="{BB962C8B-B14F-4D97-AF65-F5344CB8AC3E}">
        <p14:creationId xmlns:p14="http://schemas.microsoft.com/office/powerpoint/2010/main" val="3714369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R"/>
          </a:p>
        </p:txBody>
      </p:sp>
      <p:sp>
        <p:nvSpPr>
          <p:cNvPr id="4" name="Marcador de fecha 3"/>
          <p:cNvSpPr>
            <a:spLocks noGrp="1"/>
          </p:cNvSpPr>
          <p:nvPr>
            <p:ph type="dt" sz="half" idx="10"/>
          </p:nvPr>
        </p:nvSpPr>
        <p:spPr/>
        <p:txBody>
          <a:bodyPr/>
          <a:lstStyle/>
          <a:p>
            <a:fld id="{5E2BEE86-CDE2-40A2-BCAD-C59B024BE43A}" type="datetimeFigureOut">
              <a:rPr lang="es-CR" smtClean="0"/>
              <a:t>9/6/2017</a:t>
            </a:fld>
            <a:endParaRPr lang="es-CR"/>
          </a:p>
        </p:txBody>
      </p:sp>
      <p:sp>
        <p:nvSpPr>
          <p:cNvPr id="5" name="Marcador de pie de página 4"/>
          <p:cNvSpPr>
            <a:spLocks noGrp="1"/>
          </p:cNvSpPr>
          <p:nvPr>
            <p:ph type="ftr" sz="quarter" idx="11"/>
          </p:nvPr>
        </p:nvSpPr>
        <p:spPr/>
        <p:txBody>
          <a:bodyPr/>
          <a:lstStyle/>
          <a:p>
            <a:endParaRPr lang="es-CR"/>
          </a:p>
        </p:txBody>
      </p:sp>
      <p:sp>
        <p:nvSpPr>
          <p:cNvPr id="6" name="Marcador de número de diapositiva 5"/>
          <p:cNvSpPr>
            <a:spLocks noGrp="1"/>
          </p:cNvSpPr>
          <p:nvPr>
            <p:ph type="sldNum" sz="quarter" idx="12"/>
          </p:nvPr>
        </p:nvSpPr>
        <p:spPr/>
        <p:txBody>
          <a:bodyPr/>
          <a:lstStyle/>
          <a:p>
            <a:fld id="{633B3C9B-3542-41F1-A289-5DC383B21FE6}" type="slidenum">
              <a:rPr lang="es-CR" smtClean="0"/>
              <a:t>‹Nº›</a:t>
            </a:fld>
            <a:endParaRPr lang="es-CR"/>
          </a:p>
        </p:txBody>
      </p:sp>
    </p:spTree>
    <p:extLst>
      <p:ext uri="{BB962C8B-B14F-4D97-AF65-F5344CB8AC3E}">
        <p14:creationId xmlns:p14="http://schemas.microsoft.com/office/powerpoint/2010/main" val="618225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5E2BEE86-CDE2-40A2-BCAD-C59B024BE43A}" type="datetimeFigureOut">
              <a:rPr lang="es-CR" smtClean="0"/>
              <a:t>9/6/2017</a:t>
            </a:fld>
            <a:endParaRPr lang="es-CR"/>
          </a:p>
        </p:txBody>
      </p:sp>
      <p:sp>
        <p:nvSpPr>
          <p:cNvPr id="5" name="Marcador de pie de página 4"/>
          <p:cNvSpPr>
            <a:spLocks noGrp="1"/>
          </p:cNvSpPr>
          <p:nvPr>
            <p:ph type="ftr" sz="quarter" idx="11"/>
          </p:nvPr>
        </p:nvSpPr>
        <p:spPr/>
        <p:txBody>
          <a:bodyPr/>
          <a:lstStyle/>
          <a:p>
            <a:endParaRPr lang="es-CR"/>
          </a:p>
        </p:txBody>
      </p:sp>
      <p:sp>
        <p:nvSpPr>
          <p:cNvPr id="6" name="Marcador de número de diapositiva 5"/>
          <p:cNvSpPr>
            <a:spLocks noGrp="1"/>
          </p:cNvSpPr>
          <p:nvPr>
            <p:ph type="sldNum" sz="quarter" idx="12"/>
          </p:nvPr>
        </p:nvSpPr>
        <p:spPr/>
        <p:txBody>
          <a:bodyPr/>
          <a:lstStyle/>
          <a:p>
            <a:fld id="{633B3C9B-3542-41F1-A289-5DC383B21FE6}" type="slidenum">
              <a:rPr lang="es-CR" smtClean="0"/>
              <a:t>‹Nº›</a:t>
            </a:fld>
            <a:endParaRPr lang="es-CR"/>
          </a:p>
        </p:txBody>
      </p:sp>
    </p:spTree>
    <p:extLst>
      <p:ext uri="{BB962C8B-B14F-4D97-AF65-F5344CB8AC3E}">
        <p14:creationId xmlns:p14="http://schemas.microsoft.com/office/powerpoint/2010/main" val="406289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5E2BEE86-CDE2-40A2-BCAD-C59B024BE43A}" type="datetimeFigureOut">
              <a:rPr lang="es-CR" smtClean="0"/>
              <a:t>9/6/2017</a:t>
            </a:fld>
            <a:endParaRPr lang="es-CR"/>
          </a:p>
        </p:txBody>
      </p:sp>
      <p:sp>
        <p:nvSpPr>
          <p:cNvPr id="5" name="Marcador de pie de página 4"/>
          <p:cNvSpPr>
            <a:spLocks noGrp="1"/>
          </p:cNvSpPr>
          <p:nvPr>
            <p:ph type="ftr" sz="quarter" idx="11"/>
          </p:nvPr>
        </p:nvSpPr>
        <p:spPr/>
        <p:txBody>
          <a:bodyPr/>
          <a:lstStyle/>
          <a:p>
            <a:endParaRPr lang="es-CR"/>
          </a:p>
        </p:txBody>
      </p:sp>
      <p:sp>
        <p:nvSpPr>
          <p:cNvPr id="6" name="Marcador de número de diapositiva 5"/>
          <p:cNvSpPr>
            <a:spLocks noGrp="1"/>
          </p:cNvSpPr>
          <p:nvPr>
            <p:ph type="sldNum" sz="quarter" idx="12"/>
          </p:nvPr>
        </p:nvSpPr>
        <p:spPr/>
        <p:txBody>
          <a:bodyPr/>
          <a:lstStyle/>
          <a:p>
            <a:fld id="{633B3C9B-3542-41F1-A289-5DC383B21FE6}" type="slidenum">
              <a:rPr lang="es-CR" smtClean="0"/>
              <a:t>‹Nº›</a:t>
            </a:fld>
            <a:endParaRPr lang="es-CR"/>
          </a:p>
        </p:txBody>
      </p:sp>
    </p:spTree>
    <p:extLst>
      <p:ext uri="{BB962C8B-B14F-4D97-AF65-F5344CB8AC3E}">
        <p14:creationId xmlns:p14="http://schemas.microsoft.com/office/powerpoint/2010/main" val="3033500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5E2BEE86-CDE2-40A2-BCAD-C59B024BE43A}" type="datetimeFigureOut">
              <a:rPr lang="es-CR" smtClean="0"/>
              <a:t>9/6/2017</a:t>
            </a:fld>
            <a:endParaRPr lang="es-CR"/>
          </a:p>
        </p:txBody>
      </p:sp>
      <p:sp>
        <p:nvSpPr>
          <p:cNvPr id="5" name="Marcador de pie de página 4"/>
          <p:cNvSpPr>
            <a:spLocks noGrp="1"/>
          </p:cNvSpPr>
          <p:nvPr>
            <p:ph type="ftr" sz="quarter" idx="11"/>
          </p:nvPr>
        </p:nvSpPr>
        <p:spPr/>
        <p:txBody>
          <a:bodyPr/>
          <a:lstStyle/>
          <a:p>
            <a:endParaRPr lang="es-CR"/>
          </a:p>
        </p:txBody>
      </p:sp>
      <p:sp>
        <p:nvSpPr>
          <p:cNvPr id="6" name="Marcador de número de diapositiva 5"/>
          <p:cNvSpPr>
            <a:spLocks noGrp="1"/>
          </p:cNvSpPr>
          <p:nvPr>
            <p:ph type="sldNum" sz="quarter" idx="12"/>
          </p:nvPr>
        </p:nvSpPr>
        <p:spPr/>
        <p:txBody>
          <a:bodyPr/>
          <a:lstStyle/>
          <a:p>
            <a:fld id="{633B3C9B-3542-41F1-A289-5DC383B21FE6}" type="slidenum">
              <a:rPr lang="es-CR" smtClean="0"/>
              <a:t>‹Nº›</a:t>
            </a:fld>
            <a:endParaRPr lang="es-CR"/>
          </a:p>
        </p:txBody>
      </p:sp>
    </p:spTree>
    <p:extLst>
      <p:ext uri="{BB962C8B-B14F-4D97-AF65-F5344CB8AC3E}">
        <p14:creationId xmlns:p14="http://schemas.microsoft.com/office/powerpoint/2010/main" val="9656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5E2BEE86-CDE2-40A2-BCAD-C59B024BE43A}" type="datetimeFigureOut">
              <a:rPr lang="es-CR" smtClean="0"/>
              <a:t>9/6/2017</a:t>
            </a:fld>
            <a:endParaRPr lang="es-CR"/>
          </a:p>
        </p:txBody>
      </p:sp>
      <p:sp>
        <p:nvSpPr>
          <p:cNvPr id="5" name="Marcador de pie de página 4"/>
          <p:cNvSpPr>
            <a:spLocks noGrp="1"/>
          </p:cNvSpPr>
          <p:nvPr>
            <p:ph type="ftr" sz="quarter" idx="11"/>
          </p:nvPr>
        </p:nvSpPr>
        <p:spPr/>
        <p:txBody>
          <a:bodyPr/>
          <a:lstStyle/>
          <a:p>
            <a:endParaRPr lang="es-CR"/>
          </a:p>
        </p:txBody>
      </p:sp>
      <p:sp>
        <p:nvSpPr>
          <p:cNvPr id="6" name="Marcador de número de diapositiva 5"/>
          <p:cNvSpPr>
            <a:spLocks noGrp="1"/>
          </p:cNvSpPr>
          <p:nvPr>
            <p:ph type="sldNum" sz="quarter" idx="12"/>
          </p:nvPr>
        </p:nvSpPr>
        <p:spPr/>
        <p:txBody>
          <a:bodyPr/>
          <a:lstStyle/>
          <a:p>
            <a:fld id="{633B3C9B-3542-41F1-A289-5DC383B21FE6}" type="slidenum">
              <a:rPr lang="es-CR" smtClean="0"/>
              <a:t>‹Nº›</a:t>
            </a:fld>
            <a:endParaRPr lang="es-CR"/>
          </a:p>
        </p:txBody>
      </p:sp>
    </p:spTree>
    <p:extLst>
      <p:ext uri="{BB962C8B-B14F-4D97-AF65-F5344CB8AC3E}">
        <p14:creationId xmlns:p14="http://schemas.microsoft.com/office/powerpoint/2010/main" val="3789606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p:cNvSpPr>
            <a:spLocks noGrp="1"/>
          </p:cNvSpPr>
          <p:nvPr>
            <p:ph type="dt" sz="half" idx="10"/>
          </p:nvPr>
        </p:nvSpPr>
        <p:spPr/>
        <p:txBody>
          <a:bodyPr/>
          <a:lstStyle/>
          <a:p>
            <a:fld id="{5E2BEE86-CDE2-40A2-BCAD-C59B024BE43A}" type="datetimeFigureOut">
              <a:rPr lang="es-CR" smtClean="0"/>
              <a:t>9/6/2017</a:t>
            </a:fld>
            <a:endParaRPr lang="es-CR"/>
          </a:p>
        </p:txBody>
      </p:sp>
      <p:sp>
        <p:nvSpPr>
          <p:cNvPr id="6" name="Marcador de pie de página 5"/>
          <p:cNvSpPr>
            <a:spLocks noGrp="1"/>
          </p:cNvSpPr>
          <p:nvPr>
            <p:ph type="ftr" sz="quarter" idx="11"/>
          </p:nvPr>
        </p:nvSpPr>
        <p:spPr/>
        <p:txBody>
          <a:bodyPr/>
          <a:lstStyle/>
          <a:p>
            <a:endParaRPr lang="es-CR"/>
          </a:p>
        </p:txBody>
      </p:sp>
      <p:sp>
        <p:nvSpPr>
          <p:cNvPr id="7" name="Marcador de número de diapositiva 6"/>
          <p:cNvSpPr>
            <a:spLocks noGrp="1"/>
          </p:cNvSpPr>
          <p:nvPr>
            <p:ph type="sldNum" sz="quarter" idx="12"/>
          </p:nvPr>
        </p:nvSpPr>
        <p:spPr/>
        <p:txBody>
          <a:bodyPr/>
          <a:lstStyle/>
          <a:p>
            <a:fld id="{633B3C9B-3542-41F1-A289-5DC383B21FE6}" type="slidenum">
              <a:rPr lang="es-CR" smtClean="0"/>
              <a:t>‹Nº›</a:t>
            </a:fld>
            <a:endParaRPr lang="es-CR"/>
          </a:p>
        </p:txBody>
      </p:sp>
    </p:spTree>
    <p:extLst>
      <p:ext uri="{BB962C8B-B14F-4D97-AF65-F5344CB8AC3E}">
        <p14:creationId xmlns:p14="http://schemas.microsoft.com/office/powerpoint/2010/main" val="1935200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p:cNvSpPr>
            <a:spLocks noGrp="1"/>
          </p:cNvSpPr>
          <p:nvPr>
            <p:ph type="dt" sz="half" idx="10"/>
          </p:nvPr>
        </p:nvSpPr>
        <p:spPr/>
        <p:txBody>
          <a:bodyPr/>
          <a:lstStyle/>
          <a:p>
            <a:fld id="{5E2BEE86-CDE2-40A2-BCAD-C59B024BE43A}" type="datetimeFigureOut">
              <a:rPr lang="es-CR" smtClean="0"/>
              <a:t>9/6/2017</a:t>
            </a:fld>
            <a:endParaRPr lang="es-CR"/>
          </a:p>
        </p:txBody>
      </p:sp>
      <p:sp>
        <p:nvSpPr>
          <p:cNvPr id="8" name="Marcador de pie de página 7"/>
          <p:cNvSpPr>
            <a:spLocks noGrp="1"/>
          </p:cNvSpPr>
          <p:nvPr>
            <p:ph type="ftr" sz="quarter" idx="11"/>
          </p:nvPr>
        </p:nvSpPr>
        <p:spPr/>
        <p:txBody>
          <a:bodyPr/>
          <a:lstStyle/>
          <a:p>
            <a:endParaRPr lang="es-CR"/>
          </a:p>
        </p:txBody>
      </p:sp>
      <p:sp>
        <p:nvSpPr>
          <p:cNvPr id="9" name="Marcador de número de diapositiva 8"/>
          <p:cNvSpPr>
            <a:spLocks noGrp="1"/>
          </p:cNvSpPr>
          <p:nvPr>
            <p:ph type="sldNum" sz="quarter" idx="12"/>
          </p:nvPr>
        </p:nvSpPr>
        <p:spPr/>
        <p:txBody>
          <a:bodyPr/>
          <a:lstStyle/>
          <a:p>
            <a:fld id="{633B3C9B-3542-41F1-A289-5DC383B21FE6}" type="slidenum">
              <a:rPr lang="es-CR" smtClean="0"/>
              <a:t>‹Nº›</a:t>
            </a:fld>
            <a:endParaRPr lang="es-CR"/>
          </a:p>
        </p:txBody>
      </p:sp>
    </p:spTree>
    <p:extLst>
      <p:ext uri="{BB962C8B-B14F-4D97-AF65-F5344CB8AC3E}">
        <p14:creationId xmlns:p14="http://schemas.microsoft.com/office/powerpoint/2010/main" val="1756891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fecha 2"/>
          <p:cNvSpPr>
            <a:spLocks noGrp="1"/>
          </p:cNvSpPr>
          <p:nvPr>
            <p:ph type="dt" sz="half" idx="10"/>
          </p:nvPr>
        </p:nvSpPr>
        <p:spPr/>
        <p:txBody>
          <a:bodyPr/>
          <a:lstStyle/>
          <a:p>
            <a:fld id="{5E2BEE86-CDE2-40A2-BCAD-C59B024BE43A}" type="datetimeFigureOut">
              <a:rPr lang="es-CR" smtClean="0"/>
              <a:t>9/6/2017</a:t>
            </a:fld>
            <a:endParaRPr lang="es-CR"/>
          </a:p>
        </p:txBody>
      </p:sp>
      <p:sp>
        <p:nvSpPr>
          <p:cNvPr id="4" name="Marcador de pie de página 3"/>
          <p:cNvSpPr>
            <a:spLocks noGrp="1"/>
          </p:cNvSpPr>
          <p:nvPr>
            <p:ph type="ftr" sz="quarter" idx="11"/>
          </p:nvPr>
        </p:nvSpPr>
        <p:spPr/>
        <p:txBody>
          <a:bodyPr/>
          <a:lstStyle/>
          <a:p>
            <a:endParaRPr lang="es-CR"/>
          </a:p>
        </p:txBody>
      </p:sp>
      <p:sp>
        <p:nvSpPr>
          <p:cNvPr id="5" name="Marcador de número de diapositiva 4"/>
          <p:cNvSpPr>
            <a:spLocks noGrp="1"/>
          </p:cNvSpPr>
          <p:nvPr>
            <p:ph type="sldNum" sz="quarter" idx="12"/>
          </p:nvPr>
        </p:nvSpPr>
        <p:spPr/>
        <p:txBody>
          <a:bodyPr/>
          <a:lstStyle/>
          <a:p>
            <a:fld id="{633B3C9B-3542-41F1-A289-5DC383B21FE6}" type="slidenum">
              <a:rPr lang="es-CR" smtClean="0"/>
              <a:t>‹Nº›</a:t>
            </a:fld>
            <a:endParaRPr lang="es-CR"/>
          </a:p>
        </p:txBody>
      </p:sp>
    </p:spTree>
    <p:extLst>
      <p:ext uri="{BB962C8B-B14F-4D97-AF65-F5344CB8AC3E}">
        <p14:creationId xmlns:p14="http://schemas.microsoft.com/office/powerpoint/2010/main" val="19760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E2BEE86-CDE2-40A2-BCAD-C59B024BE43A}" type="datetimeFigureOut">
              <a:rPr lang="es-CR" smtClean="0"/>
              <a:t>9/6/2017</a:t>
            </a:fld>
            <a:endParaRPr lang="es-CR"/>
          </a:p>
        </p:txBody>
      </p:sp>
      <p:sp>
        <p:nvSpPr>
          <p:cNvPr id="3" name="Marcador de pie de página 2"/>
          <p:cNvSpPr>
            <a:spLocks noGrp="1"/>
          </p:cNvSpPr>
          <p:nvPr>
            <p:ph type="ftr" sz="quarter" idx="11"/>
          </p:nvPr>
        </p:nvSpPr>
        <p:spPr/>
        <p:txBody>
          <a:bodyPr/>
          <a:lstStyle/>
          <a:p>
            <a:endParaRPr lang="es-CR"/>
          </a:p>
        </p:txBody>
      </p:sp>
      <p:sp>
        <p:nvSpPr>
          <p:cNvPr id="4" name="Marcador de número de diapositiva 3"/>
          <p:cNvSpPr>
            <a:spLocks noGrp="1"/>
          </p:cNvSpPr>
          <p:nvPr>
            <p:ph type="sldNum" sz="quarter" idx="12"/>
          </p:nvPr>
        </p:nvSpPr>
        <p:spPr/>
        <p:txBody>
          <a:bodyPr/>
          <a:lstStyle/>
          <a:p>
            <a:fld id="{633B3C9B-3542-41F1-A289-5DC383B21FE6}" type="slidenum">
              <a:rPr lang="es-CR" smtClean="0"/>
              <a:t>‹Nº›</a:t>
            </a:fld>
            <a:endParaRPr lang="es-CR"/>
          </a:p>
        </p:txBody>
      </p:sp>
    </p:spTree>
    <p:extLst>
      <p:ext uri="{BB962C8B-B14F-4D97-AF65-F5344CB8AC3E}">
        <p14:creationId xmlns:p14="http://schemas.microsoft.com/office/powerpoint/2010/main" val="2239531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5E2BEE86-CDE2-40A2-BCAD-C59B024BE43A}" type="datetimeFigureOut">
              <a:rPr lang="es-CR" smtClean="0"/>
              <a:t>9/6/2017</a:t>
            </a:fld>
            <a:endParaRPr lang="es-CR"/>
          </a:p>
        </p:txBody>
      </p:sp>
      <p:sp>
        <p:nvSpPr>
          <p:cNvPr id="6" name="Marcador de pie de página 5"/>
          <p:cNvSpPr>
            <a:spLocks noGrp="1"/>
          </p:cNvSpPr>
          <p:nvPr>
            <p:ph type="ftr" sz="quarter" idx="11"/>
          </p:nvPr>
        </p:nvSpPr>
        <p:spPr/>
        <p:txBody>
          <a:bodyPr/>
          <a:lstStyle/>
          <a:p>
            <a:endParaRPr lang="es-CR"/>
          </a:p>
        </p:txBody>
      </p:sp>
      <p:sp>
        <p:nvSpPr>
          <p:cNvPr id="7" name="Marcador de número de diapositiva 6"/>
          <p:cNvSpPr>
            <a:spLocks noGrp="1"/>
          </p:cNvSpPr>
          <p:nvPr>
            <p:ph type="sldNum" sz="quarter" idx="12"/>
          </p:nvPr>
        </p:nvSpPr>
        <p:spPr/>
        <p:txBody>
          <a:bodyPr/>
          <a:lstStyle/>
          <a:p>
            <a:fld id="{633B3C9B-3542-41F1-A289-5DC383B21FE6}" type="slidenum">
              <a:rPr lang="es-CR" smtClean="0"/>
              <a:t>‹Nº›</a:t>
            </a:fld>
            <a:endParaRPr lang="es-CR"/>
          </a:p>
        </p:txBody>
      </p:sp>
    </p:spTree>
    <p:extLst>
      <p:ext uri="{BB962C8B-B14F-4D97-AF65-F5344CB8AC3E}">
        <p14:creationId xmlns:p14="http://schemas.microsoft.com/office/powerpoint/2010/main" val="3148060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5E2BEE86-CDE2-40A2-BCAD-C59B024BE43A}" type="datetimeFigureOut">
              <a:rPr lang="es-CR" smtClean="0"/>
              <a:t>9/6/2017</a:t>
            </a:fld>
            <a:endParaRPr lang="es-CR"/>
          </a:p>
        </p:txBody>
      </p:sp>
      <p:sp>
        <p:nvSpPr>
          <p:cNvPr id="6" name="Marcador de pie de página 5"/>
          <p:cNvSpPr>
            <a:spLocks noGrp="1"/>
          </p:cNvSpPr>
          <p:nvPr>
            <p:ph type="ftr" sz="quarter" idx="11"/>
          </p:nvPr>
        </p:nvSpPr>
        <p:spPr/>
        <p:txBody>
          <a:bodyPr/>
          <a:lstStyle/>
          <a:p>
            <a:endParaRPr lang="es-CR"/>
          </a:p>
        </p:txBody>
      </p:sp>
      <p:sp>
        <p:nvSpPr>
          <p:cNvPr id="7" name="Marcador de número de diapositiva 6"/>
          <p:cNvSpPr>
            <a:spLocks noGrp="1"/>
          </p:cNvSpPr>
          <p:nvPr>
            <p:ph type="sldNum" sz="quarter" idx="12"/>
          </p:nvPr>
        </p:nvSpPr>
        <p:spPr/>
        <p:txBody>
          <a:bodyPr/>
          <a:lstStyle/>
          <a:p>
            <a:fld id="{633B3C9B-3542-41F1-A289-5DC383B21FE6}" type="slidenum">
              <a:rPr lang="es-CR" smtClean="0"/>
              <a:t>‹Nº›</a:t>
            </a:fld>
            <a:endParaRPr lang="es-CR"/>
          </a:p>
        </p:txBody>
      </p:sp>
    </p:spTree>
    <p:extLst>
      <p:ext uri="{BB962C8B-B14F-4D97-AF65-F5344CB8AC3E}">
        <p14:creationId xmlns:p14="http://schemas.microsoft.com/office/powerpoint/2010/main" val="337068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2BEE86-CDE2-40A2-BCAD-C59B024BE43A}" type="datetimeFigureOut">
              <a:rPr lang="es-CR" smtClean="0"/>
              <a:t>9/6/2017</a:t>
            </a:fld>
            <a:endParaRPr lang="es-C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3B3C9B-3542-41F1-A289-5DC383B21FE6}" type="slidenum">
              <a:rPr lang="es-CR" smtClean="0"/>
              <a:t>‹Nº›</a:t>
            </a:fld>
            <a:endParaRPr lang="es-CR"/>
          </a:p>
        </p:txBody>
      </p:sp>
    </p:spTree>
    <p:extLst>
      <p:ext uri="{BB962C8B-B14F-4D97-AF65-F5344CB8AC3E}">
        <p14:creationId xmlns:p14="http://schemas.microsoft.com/office/powerpoint/2010/main" val="4272487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www.youtube.com/watch?v=WdH9r-Qs-sg" TargetMode="Externa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emf"/><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39.emf"/><Relationship Id="rId5" Type="http://schemas.openxmlformats.org/officeDocument/2006/relationships/image" Target="../media/image3.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0000-fotolia_114303885_subscription_monthly_m.jpeg"/>
          <p:cNvPicPr>
            <a:picLocks noChangeAspect="1"/>
          </p:cNvPicPr>
          <p:nvPr/>
        </p:nvPicPr>
        <p:blipFill rotWithShape="1">
          <a:blip r:embed="rId2" cstate="print">
            <a:extLst>
              <a:ext uri="{28A0092B-C50C-407E-A947-70E740481C1C}">
                <a14:useLocalDpi xmlns:a14="http://schemas.microsoft.com/office/drawing/2010/main" val="0"/>
              </a:ext>
            </a:extLst>
          </a:blip>
          <a:srcRect l="3532" b="1296"/>
          <a:stretch/>
        </p:blipFill>
        <p:spPr>
          <a:xfrm flipH="1">
            <a:off x="-1" y="0"/>
            <a:ext cx="12191999" cy="6858000"/>
          </a:xfrm>
          <a:prstGeom prst="rect">
            <a:avLst/>
          </a:prstGeom>
        </p:spPr>
      </p:pic>
      <p:sp>
        <p:nvSpPr>
          <p:cNvPr id="2" name="Título 1"/>
          <p:cNvSpPr>
            <a:spLocks noGrp="1"/>
          </p:cNvSpPr>
          <p:nvPr>
            <p:ph type="ctrTitle"/>
          </p:nvPr>
        </p:nvSpPr>
        <p:spPr>
          <a:xfrm>
            <a:off x="4534611" y="2269067"/>
            <a:ext cx="6980055" cy="2472265"/>
          </a:xfrm>
        </p:spPr>
        <p:txBody>
          <a:bodyPr>
            <a:normAutofit/>
          </a:bodyPr>
          <a:lstStyle/>
          <a:p>
            <a:pPr>
              <a:lnSpc>
                <a:spcPct val="80000"/>
              </a:lnSpc>
            </a:pPr>
            <a:r>
              <a:rPr lang="es-CR" sz="7000" b="1" dirty="0">
                <a:solidFill>
                  <a:schemeClr val="bg1"/>
                </a:solidFill>
                <a:effectLst>
                  <a:outerShdw blurRad="50800" dist="38100" dir="10800000" algn="r" rotWithShape="0">
                    <a:prstClr val="black">
                      <a:alpha val="40000"/>
                    </a:prstClr>
                  </a:outerShdw>
                </a:effectLst>
              </a:rPr>
              <a:t>PROTECCIÓN</a:t>
            </a:r>
            <a:br>
              <a:rPr lang="es-CR" sz="6700" b="1" dirty="0">
                <a:solidFill>
                  <a:schemeClr val="bg1"/>
                </a:solidFill>
                <a:effectLst>
                  <a:outerShdw blurRad="50800" dist="38100" dir="10800000" algn="r" rotWithShape="0">
                    <a:prstClr val="black">
                      <a:alpha val="40000"/>
                    </a:prstClr>
                  </a:outerShdw>
                </a:effectLst>
              </a:rPr>
            </a:br>
            <a:r>
              <a:rPr lang="es-CR" sz="5800" b="1" dirty="0">
                <a:solidFill>
                  <a:schemeClr val="bg1"/>
                </a:solidFill>
                <a:effectLst>
                  <a:outerShdw blurRad="50800" dist="38100" dir="10800000" algn="r" rotWithShape="0">
                    <a:prstClr val="black">
                      <a:alpha val="40000"/>
                    </a:prstClr>
                  </a:outerShdw>
                </a:effectLst>
              </a:rPr>
              <a:t>SOLAR</a:t>
            </a:r>
            <a:br>
              <a:rPr lang="es-CR" sz="5800" b="1" dirty="0">
                <a:solidFill>
                  <a:schemeClr val="bg1"/>
                </a:solidFill>
                <a:effectLst>
                  <a:outerShdw blurRad="50800" dist="38100" dir="10800000" algn="r" rotWithShape="0">
                    <a:prstClr val="black">
                      <a:alpha val="40000"/>
                    </a:prstClr>
                  </a:outerShdw>
                </a:effectLst>
              </a:rPr>
            </a:br>
            <a:r>
              <a:rPr lang="es-CR" sz="5800" b="1" dirty="0">
                <a:solidFill>
                  <a:schemeClr val="bg1"/>
                </a:solidFill>
                <a:effectLst>
                  <a:outerShdw blurRad="50800" dist="38100" dir="10800000" algn="r" rotWithShape="0">
                    <a:prstClr val="black">
                      <a:alpha val="40000"/>
                    </a:prstClr>
                  </a:outerShdw>
                </a:effectLst>
              </a:rPr>
              <a:t>365</a:t>
            </a:r>
          </a:p>
        </p:txBody>
      </p:sp>
      <p:grpSp>
        <p:nvGrpSpPr>
          <p:cNvPr id="9" name="Group 8"/>
          <p:cNvGrpSpPr/>
          <p:nvPr/>
        </p:nvGrpSpPr>
        <p:grpSpPr>
          <a:xfrm>
            <a:off x="-120" y="33863"/>
            <a:ext cx="12192120" cy="6519337"/>
            <a:chOff x="0" y="33863"/>
            <a:chExt cx="12192120" cy="6519337"/>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a:blip r:embed="rId4"/>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162028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877734" y="710882"/>
            <a:ext cx="4037773" cy="5537517"/>
          </a:xfrm>
          <a:prstGeom prst="rect">
            <a:avLst/>
          </a:prstGeom>
        </p:spPr>
      </p:pic>
      <p:grpSp>
        <p:nvGrpSpPr>
          <p:cNvPr id="5" name="Group 4"/>
          <p:cNvGrpSpPr/>
          <p:nvPr/>
        </p:nvGrpSpPr>
        <p:grpSpPr>
          <a:xfrm>
            <a:off x="-120" y="33863"/>
            <a:ext cx="12192120" cy="6519337"/>
            <a:chOff x="0" y="33863"/>
            <a:chExt cx="12192120" cy="651933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0" y="6451599"/>
              <a:ext cx="12192120" cy="101601"/>
            </a:xfrm>
            <a:prstGeom prst="rect">
              <a:avLst/>
            </a:prstGeom>
          </p:spPr>
        </p:pic>
      </p:grpSp>
      <p:pic>
        <p:nvPicPr>
          <p:cNvPr id="3" name="Picture 2" descr="ptv2.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65" y="8223"/>
            <a:ext cx="7975601" cy="6494177"/>
          </a:xfrm>
          <a:prstGeom prst="rect">
            <a:avLst/>
          </a:prstGeom>
        </p:spPr>
      </p:pic>
      <p:sp>
        <p:nvSpPr>
          <p:cNvPr id="2" name="Título 1"/>
          <p:cNvSpPr>
            <a:spLocks noGrp="1"/>
          </p:cNvSpPr>
          <p:nvPr>
            <p:ph type="title"/>
          </p:nvPr>
        </p:nvSpPr>
        <p:spPr>
          <a:xfrm>
            <a:off x="8094134" y="3069167"/>
            <a:ext cx="3979333" cy="2844800"/>
          </a:xfrm>
        </p:spPr>
        <p:txBody>
          <a:bodyPr>
            <a:normAutofit/>
          </a:bodyPr>
          <a:lstStyle/>
          <a:p>
            <a:r>
              <a:rPr lang="es-CR" sz="3600" b="1" dirty="0">
                <a:solidFill>
                  <a:srgbClr val="FA8728"/>
                </a:solidFill>
              </a:rPr>
              <a:t>PENETRACIÓN </a:t>
            </a:r>
            <a:br>
              <a:rPr lang="es-CR" sz="3600" b="1" dirty="0">
                <a:solidFill>
                  <a:srgbClr val="FA8728"/>
                </a:solidFill>
              </a:rPr>
            </a:br>
            <a:r>
              <a:rPr lang="es-CR" sz="3600" b="1" dirty="0">
                <a:solidFill>
                  <a:srgbClr val="FA8728"/>
                </a:solidFill>
              </a:rPr>
              <a:t>DE LAS RADIACIONES ULTRAVIOLETA</a:t>
            </a:r>
          </a:p>
        </p:txBody>
      </p:sp>
    </p:spTree>
    <p:extLst>
      <p:ext uri="{BB962C8B-B14F-4D97-AF65-F5344CB8AC3E}">
        <p14:creationId xmlns:p14="http://schemas.microsoft.com/office/powerpoint/2010/main" val="46450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epositphotos_44258545_l-2015.jpeg"/>
          <p:cNvPicPr>
            <a:picLocks noChangeAspect="1"/>
          </p:cNvPicPr>
          <p:nvPr/>
        </p:nvPicPr>
        <p:blipFill rotWithShape="1">
          <a:blip r:embed="rId2" cstate="print">
            <a:extLst>
              <a:ext uri="{28A0092B-C50C-407E-A947-70E740481C1C}">
                <a14:useLocalDpi xmlns:a14="http://schemas.microsoft.com/office/drawing/2010/main" val="0"/>
              </a:ext>
            </a:extLst>
          </a:blip>
          <a:srcRect t="5416" b="10230"/>
          <a:stretch/>
        </p:blipFill>
        <p:spPr>
          <a:xfrm>
            <a:off x="0" y="1"/>
            <a:ext cx="12192000" cy="6858000"/>
          </a:xfrm>
          <a:prstGeom prst="rect">
            <a:avLst/>
          </a:prstGeom>
        </p:spPr>
      </p:pic>
      <p:sp>
        <p:nvSpPr>
          <p:cNvPr id="2" name="Título 1"/>
          <p:cNvSpPr>
            <a:spLocks noGrp="1"/>
          </p:cNvSpPr>
          <p:nvPr>
            <p:ph type="title"/>
          </p:nvPr>
        </p:nvSpPr>
        <p:spPr>
          <a:xfrm>
            <a:off x="397934" y="178858"/>
            <a:ext cx="5884333" cy="1325563"/>
          </a:xfrm>
        </p:spPr>
        <p:txBody>
          <a:bodyPr/>
          <a:lstStyle/>
          <a:p>
            <a:r>
              <a:rPr lang="es-CR" b="1" dirty="0">
                <a:solidFill>
                  <a:srgbClr val="FA8728"/>
                </a:solidFill>
                <a:effectLst>
                  <a:outerShdw blurRad="50800" dist="38100" dir="18900000" algn="bl" rotWithShape="0">
                    <a:prstClr val="black">
                      <a:alpha val="40000"/>
                    </a:prstClr>
                  </a:outerShdw>
                </a:effectLst>
              </a:rPr>
              <a:t>RADIACIÓN SOLAR </a:t>
            </a:r>
            <a:br>
              <a:rPr lang="es-CR" b="1" dirty="0">
                <a:solidFill>
                  <a:srgbClr val="FA8728"/>
                </a:solidFill>
                <a:effectLst>
                  <a:outerShdw blurRad="50800" dist="38100" dir="18900000" algn="bl" rotWithShape="0">
                    <a:prstClr val="black">
                      <a:alpha val="40000"/>
                    </a:prstClr>
                  </a:outerShdw>
                </a:effectLst>
              </a:rPr>
            </a:br>
            <a:r>
              <a:rPr lang="es-CR" b="1" dirty="0">
                <a:solidFill>
                  <a:srgbClr val="FA8728"/>
                </a:solidFill>
                <a:effectLst>
                  <a:outerShdw blurRad="50800" dist="38100" dir="18900000" algn="bl" rotWithShape="0">
                    <a:prstClr val="black">
                      <a:alpha val="40000"/>
                    </a:prstClr>
                  </a:outerShdw>
                </a:effectLst>
              </a:rPr>
              <a:t>EN LA PIEL</a:t>
            </a:r>
          </a:p>
        </p:txBody>
      </p:sp>
      <p:sp>
        <p:nvSpPr>
          <p:cNvPr id="3" name="Marcador de contenido 2"/>
          <p:cNvSpPr>
            <a:spLocks noGrp="1"/>
          </p:cNvSpPr>
          <p:nvPr>
            <p:ph idx="1"/>
          </p:nvPr>
        </p:nvSpPr>
        <p:spPr>
          <a:xfrm>
            <a:off x="397935" y="1842558"/>
            <a:ext cx="6087532" cy="4151842"/>
          </a:xfrm>
        </p:spPr>
        <p:txBody>
          <a:bodyPr>
            <a:normAutofit/>
          </a:bodyPr>
          <a:lstStyle/>
          <a:p>
            <a:pPr>
              <a:buClr>
                <a:srgbClr val="FA8728"/>
              </a:buClr>
            </a:pPr>
            <a:r>
              <a:rPr lang="es-CR" sz="2200" dirty="0"/>
              <a:t>La piel se encarga de la protección del resto del cuerpo,  de los rayos solares.</a:t>
            </a:r>
          </a:p>
          <a:p>
            <a:pPr>
              <a:lnSpc>
                <a:spcPct val="50000"/>
              </a:lnSpc>
              <a:buClr>
                <a:srgbClr val="FA8728"/>
              </a:buClr>
            </a:pPr>
            <a:endParaRPr lang="es-CR" sz="2200" dirty="0"/>
          </a:p>
          <a:p>
            <a:pPr>
              <a:lnSpc>
                <a:spcPct val="100000"/>
              </a:lnSpc>
              <a:buClr>
                <a:srgbClr val="FA8728"/>
              </a:buClr>
            </a:pPr>
            <a:r>
              <a:rPr lang="es-CR" sz="2200" dirty="0"/>
              <a:t>Una breve exposición a esta radiación puede ser suficiente para generar quemaduras.</a:t>
            </a:r>
          </a:p>
          <a:p>
            <a:pPr>
              <a:lnSpc>
                <a:spcPct val="50000"/>
              </a:lnSpc>
              <a:buClr>
                <a:srgbClr val="FA8728"/>
              </a:buClr>
            </a:pPr>
            <a:endParaRPr lang="es-CR" sz="2200" dirty="0"/>
          </a:p>
          <a:p>
            <a:pPr>
              <a:buClr>
                <a:srgbClr val="FA8728"/>
              </a:buClr>
            </a:pPr>
            <a:r>
              <a:rPr lang="es-CR" sz="2200" dirty="0"/>
              <a:t>Ante una exposición que se prolonga en el tiempo, la epidermis sufre una serie de cambios, como un engrosamiento y el incremento en la producción de melanina.</a:t>
            </a:r>
          </a:p>
        </p:txBody>
      </p:sp>
      <p:grpSp>
        <p:nvGrpSpPr>
          <p:cNvPr id="4" name="Group 3"/>
          <p:cNvGrpSpPr/>
          <p:nvPr/>
        </p:nvGrpSpPr>
        <p:grpSpPr>
          <a:xfrm>
            <a:off x="-120" y="33863"/>
            <a:ext cx="12192120" cy="6519337"/>
            <a:chOff x="0" y="33863"/>
            <a:chExt cx="12192120" cy="6519337"/>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2161780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oteschouder.jpeg"/>
          <p:cNvPicPr>
            <a:picLocks noChangeAspect="1"/>
          </p:cNvPicPr>
          <p:nvPr/>
        </p:nvPicPr>
        <p:blipFill rotWithShape="1">
          <a:blip r:embed="rId3">
            <a:extLst>
              <a:ext uri="{28A0092B-C50C-407E-A947-70E740481C1C}">
                <a14:useLocalDpi xmlns:a14="http://schemas.microsoft.com/office/drawing/2010/main" val="0"/>
              </a:ext>
            </a:extLst>
          </a:blip>
          <a:srcRect b="13750"/>
          <a:stretch/>
        </p:blipFill>
        <p:spPr>
          <a:xfrm flipH="1">
            <a:off x="0" y="0"/>
            <a:ext cx="12192000" cy="6858000"/>
          </a:xfrm>
          <a:prstGeom prst="rect">
            <a:avLst/>
          </a:prstGeom>
        </p:spPr>
      </p:pic>
      <p:sp>
        <p:nvSpPr>
          <p:cNvPr id="2" name="Título 1"/>
          <p:cNvSpPr>
            <a:spLocks noGrp="1"/>
          </p:cNvSpPr>
          <p:nvPr>
            <p:ph type="title"/>
          </p:nvPr>
        </p:nvSpPr>
        <p:spPr>
          <a:xfrm>
            <a:off x="465666" y="415925"/>
            <a:ext cx="8830734" cy="1325563"/>
          </a:xfrm>
        </p:spPr>
        <p:txBody>
          <a:bodyPr/>
          <a:lstStyle/>
          <a:p>
            <a:r>
              <a:rPr lang="es-CR" b="1" dirty="0">
                <a:solidFill>
                  <a:srgbClr val="FA8728"/>
                </a:solidFill>
                <a:effectLst>
                  <a:outerShdw blurRad="50800" dist="38100" dir="18900000" algn="bl" rotWithShape="0">
                    <a:prstClr val="black">
                      <a:alpha val="40000"/>
                    </a:prstClr>
                  </a:outerShdw>
                </a:effectLst>
              </a:rPr>
              <a:t>RADIACIÓN SOLAR EN LA PIEL</a:t>
            </a:r>
          </a:p>
        </p:txBody>
      </p:sp>
      <p:sp>
        <p:nvSpPr>
          <p:cNvPr id="3" name="Marcador de contenido 2"/>
          <p:cNvSpPr>
            <a:spLocks noGrp="1"/>
          </p:cNvSpPr>
          <p:nvPr>
            <p:ph idx="1"/>
          </p:nvPr>
        </p:nvSpPr>
        <p:spPr>
          <a:xfrm>
            <a:off x="565573" y="2350558"/>
            <a:ext cx="6436360" cy="2831042"/>
          </a:xfrm>
        </p:spPr>
        <p:txBody>
          <a:bodyPr/>
          <a:lstStyle/>
          <a:p>
            <a:pPr>
              <a:buClr>
                <a:srgbClr val="FA8728"/>
              </a:buClr>
            </a:pPr>
            <a:r>
              <a:rPr lang="es-CR" sz="2200" dirty="0"/>
              <a:t>La sensibilidad a la luz solar varía según la cantidad de melanina de la piel.</a:t>
            </a:r>
          </a:p>
          <a:p>
            <a:pPr>
              <a:buClr>
                <a:srgbClr val="FA8728"/>
              </a:buClr>
            </a:pPr>
            <a:r>
              <a:rPr lang="es-CR" sz="2200" dirty="0"/>
              <a:t>Piel oscura = ofrece más resistencia a los efectos negativos del sol.</a:t>
            </a:r>
          </a:p>
          <a:p>
            <a:pPr>
              <a:buClr>
                <a:srgbClr val="FA8728"/>
              </a:buClr>
            </a:pPr>
            <a:r>
              <a:rPr lang="es-CR" sz="2200" dirty="0"/>
              <a:t>Los albinos = debido a la ausencia de melanina, experimentan quemaduras aún en breves exposiciones a la radiación solar.</a:t>
            </a:r>
          </a:p>
          <a:p>
            <a:endParaRPr lang="es-CR" dirty="0"/>
          </a:p>
        </p:txBody>
      </p:sp>
      <p:grpSp>
        <p:nvGrpSpPr>
          <p:cNvPr id="5" name="Group 4"/>
          <p:cNvGrpSpPr/>
          <p:nvPr/>
        </p:nvGrpSpPr>
        <p:grpSpPr>
          <a:xfrm>
            <a:off x="-120" y="33863"/>
            <a:ext cx="12192120" cy="6519337"/>
            <a:chOff x="0" y="33863"/>
            <a:chExt cx="12192120" cy="6519337"/>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3318225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t="9233" b="11209"/>
          <a:stretch/>
        </p:blipFill>
        <p:spPr>
          <a:xfrm>
            <a:off x="0" y="0"/>
            <a:ext cx="12192000" cy="6858000"/>
          </a:xfrm>
          <a:prstGeom prst="rect">
            <a:avLst/>
          </a:prstGeom>
        </p:spPr>
      </p:pic>
      <p:sp>
        <p:nvSpPr>
          <p:cNvPr id="2" name="Título 1"/>
          <p:cNvSpPr>
            <a:spLocks noGrp="1"/>
          </p:cNvSpPr>
          <p:nvPr>
            <p:ph type="title"/>
          </p:nvPr>
        </p:nvSpPr>
        <p:spPr>
          <a:xfrm>
            <a:off x="601133" y="331259"/>
            <a:ext cx="6409267" cy="1325563"/>
          </a:xfrm>
        </p:spPr>
        <p:txBody>
          <a:bodyPr/>
          <a:lstStyle/>
          <a:p>
            <a:r>
              <a:rPr lang="es-CR" b="1" dirty="0">
                <a:solidFill>
                  <a:srgbClr val="FA8728"/>
                </a:solidFill>
              </a:rPr>
              <a:t>EFECTOS POSITIVOS DE LA LUZ SOLAR</a:t>
            </a:r>
          </a:p>
        </p:txBody>
      </p:sp>
      <p:sp>
        <p:nvSpPr>
          <p:cNvPr id="3" name="Marcador de contenido 2"/>
          <p:cNvSpPr>
            <a:spLocks noGrp="1"/>
          </p:cNvSpPr>
          <p:nvPr>
            <p:ph idx="1"/>
          </p:nvPr>
        </p:nvSpPr>
        <p:spPr>
          <a:xfrm>
            <a:off x="601133" y="1808692"/>
            <a:ext cx="6111240" cy="4351338"/>
          </a:xfrm>
        </p:spPr>
        <p:txBody>
          <a:bodyPr>
            <a:normAutofit/>
          </a:bodyPr>
          <a:lstStyle/>
          <a:p>
            <a:pPr>
              <a:lnSpc>
                <a:spcPct val="110000"/>
              </a:lnSpc>
              <a:buClr>
                <a:srgbClr val="FA8728"/>
              </a:buClr>
            </a:pPr>
            <a:r>
              <a:rPr lang="es-CR" sz="2400" b="1" dirty="0"/>
              <a:t>Elevación del estado de ánimo. Prevención del Transtorno Afectivo Emocional (TAE): </a:t>
            </a:r>
          </a:p>
          <a:p>
            <a:pPr marL="0" indent="0">
              <a:lnSpc>
                <a:spcPct val="110000"/>
              </a:lnSpc>
              <a:buClr>
                <a:srgbClr val="FA8728"/>
              </a:buClr>
              <a:buNone/>
            </a:pPr>
            <a:r>
              <a:rPr lang="es-CR" sz="2200" dirty="0"/>
              <a:t>   En estudios se ha demostrado que la tasa de</a:t>
            </a:r>
          </a:p>
          <a:p>
            <a:pPr marL="0" indent="0">
              <a:lnSpc>
                <a:spcPct val="60000"/>
              </a:lnSpc>
              <a:buClr>
                <a:srgbClr val="FA8728"/>
              </a:buClr>
              <a:buNone/>
            </a:pPr>
            <a:r>
              <a:rPr lang="es-CR" sz="2200" dirty="0"/>
              <a:t>   producción de serotonina en el cerebro es</a:t>
            </a:r>
          </a:p>
          <a:p>
            <a:pPr marL="0" indent="0">
              <a:lnSpc>
                <a:spcPct val="60000"/>
              </a:lnSpc>
              <a:buClr>
                <a:srgbClr val="FA8728"/>
              </a:buClr>
              <a:buNone/>
            </a:pPr>
            <a:r>
              <a:rPr lang="es-CR" sz="2200" dirty="0"/>
              <a:t>   influida directamente por la cantidad de luz</a:t>
            </a:r>
          </a:p>
          <a:p>
            <a:pPr marL="0" indent="0">
              <a:lnSpc>
                <a:spcPct val="60000"/>
              </a:lnSpc>
              <a:buClr>
                <a:srgbClr val="FA8728"/>
              </a:buClr>
              <a:buNone/>
            </a:pPr>
            <a:r>
              <a:rPr lang="es-CR" sz="2200" dirty="0"/>
              <a:t>   solar a la que está expuesto el cuerpo en un</a:t>
            </a:r>
          </a:p>
          <a:p>
            <a:pPr marL="0" indent="0">
              <a:lnSpc>
                <a:spcPct val="60000"/>
              </a:lnSpc>
              <a:buClr>
                <a:srgbClr val="FA8728"/>
              </a:buClr>
              <a:buNone/>
            </a:pPr>
            <a:r>
              <a:rPr lang="es-CR" sz="2200" dirty="0"/>
              <a:t>   día determinado. Los niveles de serotonina</a:t>
            </a:r>
          </a:p>
          <a:p>
            <a:pPr marL="0" indent="0">
              <a:lnSpc>
                <a:spcPct val="60000"/>
              </a:lnSpc>
              <a:buClr>
                <a:srgbClr val="FA8728"/>
              </a:buClr>
              <a:buNone/>
            </a:pPr>
            <a:r>
              <a:rPr lang="es-CR" sz="2200" dirty="0"/>
              <a:t>   son mayores en los días luminosos que en los</a:t>
            </a:r>
          </a:p>
          <a:p>
            <a:pPr marL="0" indent="0">
              <a:lnSpc>
                <a:spcPct val="60000"/>
              </a:lnSpc>
              <a:buClr>
                <a:srgbClr val="FA8728"/>
              </a:buClr>
              <a:buNone/>
            </a:pPr>
            <a:r>
              <a:rPr lang="es-CR" sz="2200" dirty="0"/>
              <a:t>   nublados.</a:t>
            </a:r>
          </a:p>
          <a:p>
            <a:endParaRPr lang="es-CR" dirty="0"/>
          </a:p>
        </p:txBody>
      </p:sp>
      <p:grpSp>
        <p:nvGrpSpPr>
          <p:cNvPr id="7" name="Group 6"/>
          <p:cNvGrpSpPr/>
          <p:nvPr/>
        </p:nvGrpSpPr>
        <p:grpSpPr>
          <a:xfrm>
            <a:off x="-120" y="33863"/>
            <a:ext cx="12192120" cy="6519337"/>
            <a:chOff x="0" y="33863"/>
            <a:chExt cx="12192120" cy="6519337"/>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5"/>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2824127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12192000" cy="6858000"/>
          </a:xfrm>
          <a:prstGeom prst="rect">
            <a:avLst/>
          </a:prstGeom>
        </p:spPr>
      </p:pic>
      <p:sp>
        <p:nvSpPr>
          <p:cNvPr id="2" name="Título 1"/>
          <p:cNvSpPr>
            <a:spLocks noGrp="1"/>
          </p:cNvSpPr>
          <p:nvPr>
            <p:ph type="title"/>
          </p:nvPr>
        </p:nvSpPr>
        <p:spPr>
          <a:xfrm>
            <a:off x="465667" y="161925"/>
            <a:ext cx="6392333" cy="1325563"/>
          </a:xfrm>
        </p:spPr>
        <p:txBody>
          <a:bodyPr/>
          <a:lstStyle/>
          <a:p>
            <a:r>
              <a:rPr lang="es-CR" b="1" dirty="0">
                <a:solidFill>
                  <a:srgbClr val="FA8728"/>
                </a:solidFill>
                <a:effectLst>
                  <a:outerShdw blurRad="50800" dist="38100" dir="18900000" algn="bl" rotWithShape="0">
                    <a:prstClr val="black">
                      <a:alpha val="40000"/>
                    </a:prstClr>
                  </a:outerShdw>
                </a:effectLst>
              </a:rPr>
              <a:t>EFECTOS POSITIVOS DE LA LUZ SOLAR</a:t>
            </a:r>
          </a:p>
        </p:txBody>
      </p:sp>
      <p:grpSp>
        <p:nvGrpSpPr>
          <p:cNvPr id="5" name="Group 4"/>
          <p:cNvGrpSpPr/>
          <p:nvPr/>
        </p:nvGrpSpPr>
        <p:grpSpPr>
          <a:xfrm>
            <a:off x="-120" y="33863"/>
            <a:ext cx="12192120" cy="6519337"/>
            <a:chOff x="0" y="33863"/>
            <a:chExt cx="12192120" cy="651933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0" y="6451599"/>
              <a:ext cx="12192120" cy="101601"/>
            </a:xfrm>
            <a:prstGeom prst="rect">
              <a:avLst/>
            </a:prstGeom>
          </p:spPr>
        </p:pic>
      </p:grpSp>
      <p:sp>
        <p:nvSpPr>
          <p:cNvPr id="3" name="Marcador de contenido 2"/>
          <p:cNvSpPr>
            <a:spLocks noGrp="1"/>
          </p:cNvSpPr>
          <p:nvPr>
            <p:ph idx="1"/>
          </p:nvPr>
        </p:nvSpPr>
        <p:spPr>
          <a:xfrm>
            <a:off x="6849531" y="2367493"/>
            <a:ext cx="4597402" cy="3101973"/>
          </a:xfrm>
        </p:spPr>
        <p:txBody>
          <a:bodyPr>
            <a:normAutofit/>
          </a:bodyPr>
          <a:lstStyle/>
          <a:p>
            <a:pPr>
              <a:buClr>
                <a:srgbClr val="FA8728"/>
              </a:buClr>
            </a:pPr>
            <a:r>
              <a:rPr lang="es-CR" sz="3200" b="1" dirty="0"/>
              <a:t>VITAMINA D:</a:t>
            </a:r>
            <a:r>
              <a:rPr lang="es-CR" b="1" dirty="0"/>
              <a:t>  </a:t>
            </a:r>
          </a:p>
          <a:p>
            <a:pPr marL="0" indent="0">
              <a:buNone/>
            </a:pPr>
            <a:r>
              <a:rPr lang="es-CR" dirty="0"/>
              <a:t>   </a:t>
            </a:r>
            <a:r>
              <a:rPr lang="es-CR" sz="2200" dirty="0"/>
              <a:t>Es necesaria para numerosos</a:t>
            </a:r>
          </a:p>
          <a:p>
            <a:pPr marL="0" indent="0">
              <a:lnSpc>
                <a:spcPct val="70000"/>
              </a:lnSpc>
              <a:buNone/>
            </a:pPr>
            <a:r>
              <a:rPr lang="es-CR" sz="2200" dirty="0"/>
              <a:t>   procesos vitales en nuestro</a:t>
            </a:r>
          </a:p>
          <a:p>
            <a:pPr marL="0" indent="0">
              <a:lnSpc>
                <a:spcPct val="70000"/>
              </a:lnSpc>
              <a:buNone/>
            </a:pPr>
            <a:r>
              <a:rPr lang="es-CR" sz="2200" dirty="0"/>
              <a:t>   organismo y mantiene, entre </a:t>
            </a:r>
          </a:p>
          <a:p>
            <a:pPr marL="0" indent="0">
              <a:lnSpc>
                <a:spcPct val="70000"/>
              </a:lnSpc>
              <a:buNone/>
            </a:pPr>
            <a:r>
              <a:rPr lang="es-CR" sz="2200" dirty="0"/>
              <a:t>   otros objetivos, nuestros huesos </a:t>
            </a:r>
          </a:p>
          <a:p>
            <a:pPr marL="0" indent="0">
              <a:lnSpc>
                <a:spcPct val="70000"/>
              </a:lnSpc>
              <a:buNone/>
            </a:pPr>
            <a:r>
              <a:rPr lang="es-CR" sz="2200" dirty="0"/>
              <a:t>   sanos al tiempo que reduce el</a:t>
            </a:r>
          </a:p>
          <a:p>
            <a:pPr marL="0" indent="0">
              <a:lnSpc>
                <a:spcPct val="70000"/>
              </a:lnSpc>
              <a:buNone/>
            </a:pPr>
            <a:r>
              <a:rPr lang="es-CR" sz="2200" dirty="0"/>
              <a:t>   riesgo de depresión.</a:t>
            </a:r>
          </a:p>
        </p:txBody>
      </p:sp>
    </p:spTree>
    <p:extLst>
      <p:ext uri="{BB962C8B-B14F-4D97-AF65-F5344CB8AC3E}">
        <p14:creationId xmlns:p14="http://schemas.microsoft.com/office/powerpoint/2010/main" val="4063176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oticia-170821-quemaduras_de_sol_cancer.jpeg"/>
          <p:cNvPicPr>
            <a:picLocks noChangeAspect="1"/>
          </p:cNvPicPr>
          <p:nvPr/>
        </p:nvPicPr>
        <p:blipFill rotWithShape="1">
          <a:blip r:embed="rId3">
            <a:alphaModFix amt="92000"/>
            <a:extLst>
              <a:ext uri="{28A0092B-C50C-407E-A947-70E740481C1C}">
                <a14:useLocalDpi xmlns:a14="http://schemas.microsoft.com/office/drawing/2010/main" val="0"/>
              </a:ext>
            </a:extLst>
          </a:blip>
          <a:srcRect t="7837" b="14743"/>
          <a:stretch/>
        </p:blipFill>
        <p:spPr>
          <a:xfrm>
            <a:off x="0" y="0"/>
            <a:ext cx="12192000" cy="6858000"/>
          </a:xfrm>
          <a:prstGeom prst="rect">
            <a:avLst/>
          </a:prstGeom>
        </p:spPr>
      </p:pic>
      <p:sp>
        <p:nvSpPr>
          <p:cNvPr id="2" name="Título 1"/>
          <p:cNvSpPr>
            <a:spLocks noGrp="1"/>
          </p:cNvSpPr>
          <p:nvPr>
            <p:ph type="title"/>
          </p:nvPr>
        </p:nvSpPr>
        <p:spPr>
          <a:xfrm>
            <a:off x="482600" y="314325"/>
            <a:ext cx="6866467" cy="1325563"/>
          </a:xfrm>
        </p:spPr>
        <p:txBody>
          <a:bodyPr/>
          <a:lstStyle/>
          <a:p>
            <a:r>
              <a:rPr lang="es-CR" b="1" dirty="0">
                <a:solidFill>
                  <a:srgbClr val="FA8728"/>
                </a:solidFill>
                <a:effectLst>
                  <a:outerShdw blurRad="50800" dist="38100" dir="18900000" algn="bl" rotWithShape="0">
                    <a:prstClr val="black">
                      <a:alpha val="40000"/>
                    </a:prstClr>
                  </a:outerShdw>
                </a:effectLst>
              </a:rPr>
              <a:t>COMPLICACIONES POR SOBRE-EXPOCISIÓN </a:t>
            </a:r>
          </a:p>
        </p:txBody>
      </p:sp>
      <p:sp>
        <p:nvSpPr>
          <p:cNvPr id="3" name="Marcador de contenido 2"/>
          <p:cNvSpPr>
            <a:spLocks noGrp="1"/>
          </p:cNvSpPr>
          <p:nvPr>
            <p:ph idx="1"/>
          </p:nvPr>
        </p:nvSpPr>
        <p:spPr>
          <a:xfrm>
            <a:off x="482599" y="1774824"/>
            <a:ext cx="6866467" cy="2695575"/>
          </a:xfrm>
        </p:spPr>
        <p:txBody>
          <a:bodyPr>
            <a:normAutofit/>
          </a:bodyPr>
          <a:lstStyle/>
          <a:p>
            <a:pPr>
              <a:buClr>
                <a:srgbClr val="FA8728"/>
              </a:buClr>
            </a:pPr>
            <a:r>
              <a:rPr lang="es-CR" sz="3200" b="1" dirty="0"/>
              <a:t>ERITEMA SOLAR</a:t>
            </a:r>
          </a:p>
          <a:p>
            <a:pPr marL="0" indent="0">
              <a:lnSpc>
                <a:spcPct val="70000"/>
              </a:lnSpc>
              <a:buNone/>
            </a:pPr>
            <a:r>
              <a:rPr lang="es-CR" sz="3200" b="1" dirty="0"/>
              <a:t>  </a:t>
            </a:r>
            <a:r>
              <a:rPr lang="es-CR" sz="2400" b="1" dirty="0"/>
              <a:t> </a:t>
            </a:r>
            <a:r>
              <a:rPr lang="es-CR" sz="2200" dirty="0"/>
              <a:t>Se caracteriza por enrojecimiento, dolor </a:t>
            </a:r>
          </a:p>
          <a:p>
            <a:pPr marL="0" indent="0">
              <a:lnSpc>
                <a:spcPct val="60000"/>
              </a:lnSpc>
              <a:buNone/>
            </a:pPr>
            <a:r>
              <a:rPr lang="es-CR" sz="2200" dirty="0"/>
              <a:t>    y  formación de ampollas en la piel. </a:t>
            </a:r>
          </a:p>
          <a:p>
            <a:pPr marL="0" indent="0">
              <a:lnSpc>
                <a:spcPct val="60000"/>
              </a:lnSpc>
              <a:buNone/>
            </a:pPr>
            <a:r>
              <a:rPr lang="es-CR" sz="2200" dirty="0"/>
              <a:t>   Estos síntomas pueden no aparecer de</a:t>
            </a:r>
          </a:p>
          <a:p>
            <a:pPr marL="0" indent="0">
              <a:lnSpc>
                <a:spcPct val="60000"/>
              </a:lnSpc>
              <a:buNone/>
            </a:pPr>
            <a:r>
              <a:rPr lang="es-CR" sz="2200" dirty="0"/>
              <a:t>   inmediato sino hasta cinco horas después</a:t>
            </a:r>
            <a:r>
              <a:rPr lang="es-CR" sz="2400" dirty="0"/>
              <a:t>.</a:t>
            </a:r>
          </a:p>
        </p:txBody>
      </p:sp>
      <p:grpSp>
        <p:nvGrpSpPr>
          <p:cNvPr id="5" name="Group 4"/>
          <p:cNvGrpSpPr/>
          <p:nvPr/>
        </p:nvGrpSpPr>
        <p:grpSpPr>
          <a:xfrm>
            <a:off x="-120" y="33863"/>
            <a:ext cx="12192120" cy="6519337"/>
            <a:chOff x="0" y="33863"/>
            <a:chExt cx="12192120" cy="6519337"/>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2307298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27111893_l.jpeg"/>
          <p:cNvPicPr>
            <a:picLocks noChangeAspect="1"/>
          </p:cNvPicPr>
          <p:nvPr/>
        </p:nvPicPr>
        <p:blipFill rotWithShape="1">
          <a:blip r:embed="rId3" cstate="print">
            <a:alphaModFix amt="70000"/>
            <a:extLst>
              <a:ext uri="{28A0092B-C50C-407E-A947-70E740481C1C}">
                <a14:useLocalDpi xmlns:a14="http://schemas.microsoft.com/office/drawing/2010/main" val="0"/>
              </a:ext>
            </a:extLst>
          </a:blip>
          <a:srcRect t="9499" r="3614" b="8750"/>
          <a:stretch/>
        </p:blipFill>
        <p:spPr>
          <a:xfrm flipH="1">
            <a:off x="0" y="0"/>
            <a:ext cx="12192001" cy="6858000"/>
          </a:xfrm>
          <a:prstGeom prst="rect">
            <a:avLst/>
          </a:prstGeom>
        </p:spPr>
      </p:pic>
      <p:sp>
        <p:nvSpPr>
          <p:cNvPr id="3" name="Marcador de contenido 2"/>
          <p:cNvSpPr>
            <a:spLocks noGrp="1"/>
          </p:cNvSpPr>
          <p:nvPr>
            <p:ph idx="1"/>
          </p:nvPr>
        </p:nvSpPr>
        <p:spPr>
          <a:xfrm>
            <a:off x="364066" y="2202392"/>
            <a:ext cx="10354736" cy="4219574"/>
          </a:xfrm>
        </p:spPr>
        <p:txBody>
          <a:bodyPr>
            <a:normAutofit/>
          </a:bodyPr>
          <a:lstStyle/>
          <a:p>
            <a:pPr>
              <a:buClr>
                <a:srgbClr val="FA8728"/>
              </a:buClr>
            </a:pPr>
            <a:r>
              <a:rPr lang="es-CR" sz="3200" b="1" dirty="0"/>
              <a:t>ALERGIAS SOLARES</a:t>
            </a:r>
          </a:p>
          <a:p>
            <a:pPr marL="0" indent="0">
              <a:buNone/>
            </a:pPr>
            <a:r>
              <a:rPr lang="es-CR" sz="2600" b="1" dirty="0">
                <a:solidFill>
                  <a:srgbClr val="FA8728"/>
                </a:solidFill>
                <a:effectLst>
                  <a:outerShdw blurRad="50800" dist="38100" dir="18900000" algn="bl" rotWithShape="0">
                    <a:prstClr val="black">
                      <a:alpha val="40000"/>
                    </a:prstClr>
                  </a:outerShdw>
                </a:effectLst>
              </a:rPr>
              <a:t>FOTODERMATOSIS POLIMORFA:  </a:t>
            </a:r>
          </a:p>
          <a:p>
            <a:pPr marL="0" indent="0">
              <a:buNone/>
            </a:pPr>
            <a:r>
              <a:rPr lang="es-CR" sz="2200" dirty="0"/>
              <a:t>Es la forma más corriente de alergia solar. Es desencadenada por la agresión oxidativa causada por radicales libres inducidos por rayos UVA y, en menor medida, por rayos UVB.</a:t>
            </a:r>
            <a:endParaRPr lang="es-CR" sz="2200" u="sng" dirty="0"/>
          </a:p>
          <a:p>
            <a:pPr marL="0" indent="0">
              <a:lnSpc>
                <a:spcPct val="60000"/>
              </a:lnSpc>
              <a:buNone/>
            </a:pPr>
            <a:endParaRPr lang="es-CR" sz="2400" b="1" dirty="0">
              <a:solidFill>
                <a:srgbClr val="FA8728"/>
              </a:solidFill>
            </a:endParaRPr>
          </a:p>
          <a:p>
            <a:pPr marL="0" indent="0">
              <a:lnSpc>
                <a:spcPct val="50000"/>
              </a:lnSpc>
              <a:buNone/>
            </a:pPr>
            <a:r>
              <a:rPr lang="es-CR" sz="2400" b="1" dirty="0">
                <a:solidFill>
                  <a:srgbClr val="FA8728"/>
                </a:solidFill>
                <a:effectLst>
                  <a:outerShdw blurRad="50800" dist="38100" dir="18900000" algn="bl" rotWithShape="0">
                    <a:prstClr val="black">
                      <a:alpha val="40000"/>
                    </a:prstClr>
                  </a:outerShdw>
                </a:effectLst>
              </a:rPr>
              <a:t>EL ACNÉ ESTIVAL (</a:t>
            </a:r>
            <a:r>
              <a:rPr lang="es-CR" sz="2400" b="1" i="1" dirty="0">
                <a:solidFill>
                  <a:srgbClr val="FA8728"/>
                </a:solidFill>
                <a:effectLst>
                  <a:outerShdw blurRad="50800" dist="38100" dir="18900000" algn="bl" rotWithShape="0">
                    <a:prstClr val="black">
                      <a:alpha val="40000"/>
                    </a:prstClr>
                  </a:outerShdw>
                </a:effectLst>
              </a:rPr>
              <a:t>ACNÉ DE MALLORCA</a:t>
            </a:r>
            <a:r>
              <a:rPr lang="es-CR" sz="2400" b="1" dirty="0">
                <a:solidFill>
                  <a:srgbClr val="FA8728"/>
                </a:solidFill>
                <a:effectLst>
                  <a:outerShdw blurRad="50800" dist="38100" dir="18900000" algn="bl" rotWithShape="0">
                    <a:prstClr val="black">
                      <a:alpha val="40000"/>
                    </a:prstClr>
                  </a:outerShdw>
                </a:effectLst>
              </a:rPr>
              <a:t>):</a:t>
            </a:r>
            <a:r>
              <a:rPr lang="es-CR" sz="2400" b="1" dirty="0">
                <a:solidFill>
                  <a:srgbClr val="FA8728"/>
                </a:solidFill>
              </a:rPr>
              <a:t> </a:t>
            </a:r>
          </a:p>
          <a:p>
            <a:pPr marL="0" indent="0">
              <a:buNone/>
            </a:pPr>
            <a:r>
              <a:rPr lang="es-CR" sz="2200" dirty="0"/>
              <a:t>Aparece cuando la radiación UV se combina con ciertos componentes en cosméticos tópicos o filtros solares, como emulgentes, causando irritación e inflamación del folículo sebáceo.</a:t>
            </a:r>
            <a:endParaRPr lang="es-CR" sz="2200" u="sng" dirty="0"/>
          </a:p>
        </p:txBody>
      </p:sp>
      <p:sp>
        <p:nvSpPr>
          <p:cNvPr id="5" name="Título 1"/>
          <p:cNvSpPr>
            <a:spLocks noGrp="1"/>
          </p:cNvSpPr>
          <p:nvPr>
            <p:ph type="title"/>
          </p:nvPr>
        </p:nvSpPr>
        <p:spPr>
          <a:xfrm>
            <a:off x="245533" y="314325"/>
            <a:ext cx="7082309" cy="1325563"/>
          </a:xfrm>
        </p:spPr>
        <p:txBody>
          <a:bodyPr/>
          <a:lstStyle/>
          <a:p>
            <a:r>
              <a:rPr lang="es-CR" b="1" dirty="0">
                <a:solidFill>
                  <a:srgbClr val="FA8728"/>
                </a:solidFill>
                <a:effectLst>
                  <a:outerShdw blurRad="50800" dist="38100" dir="18900000" algn="bl" rotWithShape="0">
                    <a:prstClr val="black">
                      <a:alpha val="40000"/>
                    </a:prstClr>
                  </a:outerShdw>
                </a:effectLst>
              </a:rPr>
              <a:t>COMPLICACIONES POR SOBRE-EXPOCISIÓN </a:t>
            </a:r>
          </a:p>
        </p:txBody>
      </p:sp>
      <p:grpSp>
        <p:nvGrpSpPr>
          <p:cNvPr id="6" name="Group 5"/>
          <p:cNvGrpSpPr/>
          <p:nvPr/>
        </p:nvGrpSpPr>
        <p:grpSpPr>
          <a:xfrm>
            <a:off x="-120" y="33863"/>
            <a:ext cx="12192120" cy="6519337"/>
            <a:chOff x="0" y="33863"/>
            <a:chExt cx="12192120" cy="6519337"/>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5"/>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3097682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iquidos_tomar_medicinas.jpeg"/>
          <p:cNvPicPr>
            <a:picLocks noChangeAspect="1"/>
          </p:cNvPicPr>
          <p:nvPr/>
        </p:nvPicPr>
        <p:blipFill>
          <a:blip r:embed="rId3">
            <a:alphaModFix amt="78000"/>
            <a:extLst>
              <a:ext uri="{28A0092B-C50C-407E-A947-70E740481C1C}">
                <a14:useLocalDpi xmlns:a14="http://schemas.microsoft.com/office/drawing/2010/main" val="0"/>
              </a:ext>
            </a:extLst>
          </a:blip>
          <a:stretch>
            <a:fillRect/>
          </a:stretch>
        </p:blipFill>
        <p:spPr>
          <a:xfrm flipH="1">
            <a:off x="0" y="0"/>
            <a:ext cx="12198246" cy="6858000"/>
          </a:xfrm>
          <a:prstGeom prst="rect">
            <a:avLst/>
          </a:prstGeom>
        </p:spPr>
      </p:pic>
      <p:sp>
        <p:nvSpPr>
          <p:cNvPr id="3" name="Marcador de contenido 2"/>
          <p:cNvSpPr>
            <a:spLocks noGrp="1"/>
          </p:cNvSpPr>
          <p:nvPr>
            <p:ph idx="1"/>
          </p:nvPr>
        </p:nvSpPr>
        <p:spPr>
          <a:xfrm>
            <a:off x="347131" y="2113491"/>
            <a:ext cx="8271935" cy="4355041"/>
          </a:xfrm>
        </p:spPr>
        <p:txBody>
          <a:bodyPr>
            <a:normAutofit/>
          </a:bodyPr>
          <a:lstStyle/>
          <a:p>
            <a:pPr>
              <a:lnSpc>
                <a:spcPct val="100000"/>
              </a:lnSpc>
            </a:pPr>
            <a:r>
              <a:rPr lang="es-CR" sz="3200" b="1" dirty="0"/>
              <a:t>FOTOSENSIBILIDAD INDUCIDA </a:t>
            </a:r>
          </a:p>
          <a:p>
            <a:pPr marL="0" indent="0">
              <a:lnSpc>
                <a:spcPct val="60000"/>
              </a:lnSpc>
              <a:buNone/>
            </a:pPr>
            <a:r>
              <a:rPr lang="es-CR" sz="3200" b="1" dirty="0"/>
              <a:t>   POR FÁRMACOS: </a:t>
            </a:r>
          </a:p>
          <a:p>
            <a:pPr marL="0" indent="0">
              <a:lnSpc>
                <a:spcPct val="100000"/>
              </a:lnSpc>
              <a:buNone/>
            </a:pPr>
            <a:r>
              <a:rPr lang="es-CR" sz="2400" dirty="0"/>
              <a:t>   </a:t>
            </a:r>
            <a:r>
              <a:rPr lang="es-CR" sz="2200" dirty="0"/>
              <a:t>Pueden aparecer reacciones fototóxicas </a:t>
            </a:r>
          </a:p>
          <a:p>
            <a:pPr marL="0" indent="0">
              <a:lnSpc>
                <a:spcPct val="70000"/>
              </a:lnSpc>
              <a:buNone/>
            </a:pPr>
            <a:r>
              <a:rPr lang="es-CR" sz="2200" dirty="0"/>
              <a:t>   y fotoalérgicas  cuando un medicamento, </a:t>
            </a:r>
          </a:p>
          <a:p>
            <a:pPr marL="0" indent="0">
              <a:lnSpc>
                <a:spcPct val="70000"/>
              </a:lnSpc>
              <a:buNone/>
            </a:pPr>
            <a:r>
              <a:rPr lang="es-CR" sz="2200" dirty="0"/>
              <a:t>   que habitualmente no causa sensibilidad, </a:t>
            </a:r>
          </a:p>
          <a:p>
            <a:pPr marL="0" indent="0">
              <a:lnSpc>
                <a:spcPct val="70000"/>
              </a:lnSpc>
              <a:buNone/>
            </a:pPr>
            <a:r>
              <a:rPr lang="es-CR" sz="2200" dirty="0"/>
              <a:t>    experimenta una fotoactivación en el </a:t>
            </a:r>
          </a:p>
          <a:p>
            <a:pPr marL="0" indent="0">
              <a:lnSpc>
                <a:spcPct val="70000"/>
              </a:lnSpc>
              <a:buNone/>
            </a:pPr>
            <a:r>
              <a:rPr lang="es-CR" sz="2200" dirty="0"/>
              <a:t>    momento de interactuar con la luz UV </a:t>
            </a:r>
          </a:p>
          <a:p>
            <a:pPr marL="0" indent="0">
              <a:lnSpc>
                <a:spcPct val="70000"/>
              </a:lnSpc>
              <a:buNone/>
            </a:pPr>
            <a:r>
              <a:rPr lang="es-CR" sz="2200" dirty="0"/>
              <a:t>    a medida que penetra en la piel, causando</a:t>
            </a:r>
          </a:p>
          <a:p>
            <a:pPr marL="0" indent="0">
              <a:lnSpc>
                <a:spcPct val="70000"/>
              </a:lnSpc>
              <a:buNone/>
            </a:pPr>
            <a:r>
              <a:rPr lang="es-CR" sz="2200" dirty="0"/>
              <a:t>    manifestaciones cutáneas.</a:t>
            </a:r>
            <a:endParaRPr lang="es-CR" sz="2200" u="sng" dirty="0"/>
          </a:p>
        </p:txBody>
      </p:sp>
      <p:sp>
        <p:nvSpPr>
          <p:cNvPr id="7" name="Título 1"/>
          <p:cNvSpPr txBox="1">
            <a:spLocks/>
          </p:cNvSpPr>
          <p:nvPr/>
        </p:nvSpPr>
        <p:spPr>
          <a:xfrm>
            <a:off x="245533" y="314325"/>
            <a:ext cx="70823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R" b="1" dirty="0">
                <a:solidFill>
                  <a:srgbClr val="FA8728"/>
                </a:solidFill>
                <a:effectLst>
                  <a:outerShdw blurRad="50800" dist="38100" dir="18900000" algn="bl" rotWithShape="0">
                    <a:prstClr val="black">
                      <a:alpha val="40000"/>
                    </a:prstClr>
                  </a:outerShdw>
                </a:effectLst>
              </a:rPr>
              <a:t>COMPLICACIONES POR SOBRE-EXPOCISIÓN </a:t>
            </a:r>
          </a:p>
        </p:txBody>
      </p:sp>
      <p:grpSp>
        <p:nvGrpSpPr>
          <p:cNvPr id="8" name="Group 7"/>
          <p:cNvGrpSpPr/>
          <p:nvPr/>
        </p:nvGrpSpPr>
        <p:grpSpPr>
          <a:xfrm>
            <a:off x="-120" y="33863"/>
            <a:ext cx="12192120" cy="6519337"/>
            <a:chOff x="0" y="33863"/>
            <a:chExt cx="12192120" cy="651933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a:blip r:embed="rId5"/>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3201092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alphaModFix amt="90000"/>
          </a:blip>
          <a:srcRect t="3151" b="21809"/>
          <a:stretch/>
        </p:blipFill>
        <p:spPr>
          <a:xfrm>
            <a:off x="0" y="0"/>
            <a:ext cx="12192000" cy="6858000"/>
          </a:xfrm>
          <a:prstGeom prst="rect">
            <a:avLst/>
          </a:prstGeom>
        </p:spPr>
      </p:pic>
      <p:sp>
        <p:nvSpPr>
          <p:cNvPr id="3" name="Marcador de contenido 2"/>
          <p:cNvSpPr>
            <a:spLocks noGrp="1"/>
          </p:cNvSpPr>
          <p:nvPr>
            <p:ph idx="1"/>
          </p:nvPr>
        </p:nvSpPr>
        <p:spPr>
          <a:xfrm>
            <a:off x="540290" y="2824692"/>
            <a:ext cx="7909443" cy="2966508"/>
          </a:xfrm>
        </p:spPr>
        <p:txBody>
          <a:bodyPr>
            <a:normAutofit/>
          </a:bodyPr>
          <a:lstStyle/>
          <a:p>
            <a:r>
              <a:rPr lang="es-CR" sz="3200" b="1" dirty="0"/>
              <a:t>ENVEJECIMIENTO PREMATURO DE LA PIEL: </a:t>
            </a:r>
          </a:p>
          <a:p>
            <a:pPr marL="0" indent="0">
              <a:buNone/>
            </a:pPr>
            <a:r>
              <a:rPr lang="es-CR" sz="2200" dirty="0"/>
              <a:t>Entre las respuestas destacan pecas, manchas seniles, venas en forma de araña (telangiectasias) en la cara, piel áspera, arrugas finas que desaparecen cuando son estiradas, tez llena de manchas, piel laxa y queratosis actínica.</a:t>
            </a:r>
            <a:endParaRPr lang="es-CR" sz="2200" b="1" dirty="0"/>
          </a:p>
        </p:txBody>
      </p:sp>
      <p:sp>
        <p:nvSpPr>
          <p:cNvPr id="6" name="Título 1"/>
          <p:cNvSpPr txBox="1">
            <a:spLocks/>
          </p:cNvSpPr>
          <p:nvPr/>
        </p:nvSpPr>
        <p:spPr>
          <a:xfrm>
            <a:off x="245533" y="246593"/>
            <a:ext cx="70823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R" b="1" dirty="0">
                <a:solidFill>
                  <a:srgbClr val="FA8728"/>
                </a:solidFill>
                <a:effectLst>
                  <a:outerShdw blurRad="50800" dist="38100" dir="18900000" algn="bl" rotWithShape="0">
                    <a:prstClr val="black">
                      <a:alpha val="40000"/>
                    </a:prstClr>
                  </a:outerShdw>
                </a:effectLst>
              </a:rPr>
              <a:t>COMPLICACIONES POR SOBRE-EXPOCISIÓN </a:t>
            </a:r>
          </a:p>
        </p:txBody>
      </p:sp>
      <p:grpSp>
        <p:nvGrpSpPr>
          <p:cNvPr id="7" name="Group 6"/>
          <p:cNvGrpSpPr/>
          <p:nvPr/>
        </p:nvGrpSpPr>
        <p:grpSpPr>
          <a:xfrm>
            <a:off x="-120" y="33863"/>
            <a:ext cx="12192120" cy="6519337"/>
            <a:chOff x="0" y="33863"/>
            <a:chExt cx="12192120" cy="6519337"/>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5"/>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1918167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intomas-del-melanoma-que-no-deberias-ignorar-y-lo-haces-a-menudo.jpe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Marcador de contenido 2"/>
          <p:cNvSpPr>
            <a:spLocks noGrp="1"/>
          </p:cNvSpPr>
          <p:nvPr>
            <p:ph idx="1"/>
          </p:nvPr>
        </p:nvSpPr>
        <p:spPr>
          <a:xfrm>
            <a:off x="362297" y="2063504"/>
            <a:ext cx="6089304" cy="4422590"/>
          </a:xfrm>
        </p:spPr>
        <p:txBody>
          <a:bodyPr/>
          <a:lstStyle/>
          <a:p>
            <a:r>
              <a:rPr lang="es-CR" sz="3200" b="1" dirty="0"/>
              <a:t>CÁNCER DE PIEL: </a:t>
            </a:r>
            <a:r>
              <a:rPr lang="es-CR" sz="2200" dirty="0"/>
              <a:t>Lo más probable es que el cáncer de piel aparezca en la piel más expuesta al sol, de manera que la piel facial conlleva este riesgo. Dado que la queratosis actínica es una lesión precancerosa, algunas queratosis pueden evolucionar hacia el cáncer.</a:t>
            </a:r>
          </a:p>
          <a:p>
            <a:pPr marL="0" indent="0">
              <a:buNone/>
            </a:pPr>
            <a:r>
              <a:rPr lang="es-CR" sz="2400" dirty="0"/>
              <a:t> </a:t>
            </a:r>
            <a:r>
              <a:rPr lang="es-CR" sz="2200" dirty="0"/>
              <a:t>  El </a:t>
            </a:r>
            <a:r>
              <a:rPr lang="es-CR" sz="2400" b="1" i="1" dirty="0"/>
              <a:t>MELANOMA</a:t>
            </a:r>
            <a:r>
              <a:rPr lang="es-CR" sz="2400" dirty="0"/>
              <a:t> </a:t>
            </a:r>
            <a:r>
              <a:rPr lang="es-CR" sz="2200" dirty="0"/>
              <a:t>es el tipo de cáncer cutáneo</a:t>
            </a:r>
          </a:p>
          <a:p>
            <a:pPr marL="0" indent="0">
              <a:lnSpc>
                <a:spcPct val="60000"/>
              </a:lnSpc>
              <a:buNone/>
            </a:pPr>
            <a:r>
              <a:rPr lang="es-CR" sz="2200" dirty="0"/>
              <a:t>   más grave. El primer signo es a menudo la</a:t>
            </a:r>
          </a:p>
          <a:p>
            <a:pPr marL="0" indent="0">
              <a:lnSpc>
                <a:spcPct val="60000"/>
              </a:lnSpc>
              <a:buNone/>
            </a:pPr>
            <a:r>
              <a:rPr lang="es-CR" sz="2200" dirty="0"/>
              <a:t>   aparición de un lunar nuevo o el cambio en </a:t>
            </a:r>
          </a:p>
          <a:p>
            <a:pPr marL="0" indent="0">
              <a:lnSpc>
                <a:spcPct val="60000"/>
              </a:lnSpc>
              <a:buNone/>
            </a:pPr>
            <a:r>
              <a:rPr lang="es-CR" sz="2200" dirty="0"/>
              <a:t>   el aspecto de un lunar existente.</a:t>
            </a:r>
            <a:endParaRPr lang="es-CR" sz="2200" b="1" dirty="0"/>
          </a:p>
        </p:txBody>
      </p:sp>
      <p:sp>
        <p:nvSpPr>
          <p:cNvPr id="5" name="Título 1"/>
          <p:cNvSpPr txBox="1">
            <a:spLocks/>
          </p:cNvSpPr>
          <p:nvPr/>
        </p:nvSpPr>
        <p:spPr>
          <a:xfrm>
            <a:off x="177801" y="314325"/>
            <a:ext cx="70823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R" b="1" dirty="0">
                <a:solidFill>
                  <a:srgbClr val="FA8728"/>
                </a:solidFill>
                <a:effectLst>
                  <a:outerShdw blurRad="50800" dist="38100" dir="18900000" algn="bl" rotWithShape="0">
                    <a:prstClr val="black">
                      <a:alpha val="40000"/>
                    </a:prstClr>
                  </a:outerShdw>
                </a:effectLst>
              </a:rPr>
              <a:t>COMPLICACIONES POR SOBRE-EXPOCISIÓN </a:t>
            </a:r>
          </a:p>
        </p:txBody>
      </p:sp>
      <p:grpSp>
        <p:nvGrpSpPr>
          <p:cNvPr id="6" name="Group 5"/>
          <p:cNvGrpSpPr/>
          <p:nvPr/>
        </p:nvGrpSpPr>
        <p:grpSpPr>
          <a:xfrm>
            <a:off x="-120" y="33863"/>
            <a:ext cx="12192120" cy="6519337"/>
            <a:chOff x="0" y="33863"/>
            <a:chExt cx="12192120" cy="6519337"/>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5"/>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1544672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l="23299"/>
          <a:stretch/>
        </p:blipFill>
        <p:spPr>
          <a:xfrm>
            <a:off x="0" y="0"/>
            <a:ext cx="9364134" cy="6858000"/>
          </a:xfrm>
          <a:prstGeom prst="rect">
            <a:avLst/>
          </a:prstGeom>
        </p:spPr>
      </p:pic>
      <p:sp>
        <p:nvSpPr>
          <p:cNvPr id="2" name="Título 1"/>
          <p:cNvSpPr>
            <a:spLocks noGrp="1"/>
          </p:cNvSpPr>
          <p:nvPr>
            <p:ph type="title"/>
          </p:nvPr>
        </p:nvSpPr>
        <p:spPr>
          <a:xfrm>
            <a:off x="6151035" y="1491193"/>
            <a:ext cx="2717800" cy="1091142"/>
          </a:xfrm>
        </p:spPr>
        <p:txBody>
          <a:bodyPr/>
          <a:lstStyle/>
          <a:p>
            <a:r>
              <a:rPr lang="es-CR" b="1" dirty="0">
                <a:solidFill>
                  <a:srgbClr val="FA8728"/>
                </a:solidFill>
                <a:effectLst>
                  <a:outerShdw blurRad="50800" dist="38100" dir="18900000" algn="bl" rotWithShape="0">
                    <a:prstClr val="black">
                      <a:alpha val="40000"/>
                    </a:prstClr>
                  </a:outerShdw>
                </a:effectLst>
              </a:rPr>
              <a:t>LA PIEL</a:t>
            </a:r>
          </a:p>
        </p:txBody>
      </p:sp>
      <p:grpSp>
        <p:nvGrpSpPr>
          <p:cNvPr id="9" name="Group 8"/>
          <p:cNvGrpSpPr/>
          <p:nvPr/>
        </p:nvGrpSpPr>
        <p:grpSpPr>
          <a:xfrm>
            <a:off x="-120" y="33863"/>
            <a:ext cx="12192120" cy="6519337"/>
            <a:chOff x="0" y="33863"/>
            <a:chExt cx="12192120" cy="6519337"/>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a:blip r:embed="rId5"/>
            <a:stretch>
              <a:fillRect/>
            </a:stretch>
          </p:blipFill>
          <p:spPr>
            <a:xfrm>
              <a:off x="0" y="6451599"/>
              <a:ext cx="12192120" cy="101601"/>
            </a:xfrm>
            <a:prstGeom prst="rect">
              <a:avLst/>
            </a:prstGeom>
          </p:spPr>
        </p:pic>
      </p:grpSp>
      <p:sp>
        <p:nvSpPr>
          <p:cNvPr id="3" name="Marcador de contenido 2"/>
          <p:cNvSpPr>
            <a:spLocks noGrp="1"/>
          </p:cNvSpPr>
          <p:nvPr>
            <p:ph idx="1"/>
          </p:nvPr>
        </p:nvSpPr>
        <p:spPr>
          <a:xfrm>
            <a:off x="5947833" y="2629959"/>
            <a:ext cx="5507568" cy="2966507"/>
          </a:xfrm>
        </p:spPr>
        <p:txBody>
          <a:bodyPr>
            <a:normAutofit/>
          </a:bodyPr>
          <a:lstStyle/>
          <a:p>
            <a:pPr>
              <a:buClr>
                <a:srgbClr val="FA8728"/>
              </a:buClr>
            </a:pPr>
            <a:r>
              <a:rPr lang="es-CR" sz="2600" dirty="0"/>
              <a:t>Órgano más grande del ser humano.</a:t>
            </a:r>
          </a:p>
          <a:p>
            <a:pPr>
              <a:buClr>
                <a:srgbClr val="FA8728"/>
              </a:buClr>
            </a:pPr>
            <a:r>
              <a:rPr lang="es-CR" sz="2600" dirty="0"/>
              <a:t>Superficie aproximada 1,5 a 2 metros cuadrados.</a:t>
            </a:r>
          </a:p>
          <a:p>
            <a:pPr>
              <a:buClr>
                <a:srgbClr val="FA8728"/>
              </a:buClr>
            </a:pPr>
            <a:r>
              <a:rPr lang="es-CR" sz="2600" dirty="0"/>
              <a:t>Su peso promedio es de 3,5 -5Kg </a:t>
            </a:r>
          </a:p>
          <a:p>
            <a:pPr marL="0" indent="0">
              <a:lnSpc>
                <a:spcPct val="60000"/>
              </a:lnSpc>
              <a:buClr>
                <a:srgbClr val="FA8728"/>
              </a:buClr>
              <a:buNone/>
            </a:pPr>
            <a:r>
              <a:rPr lang="es-CR" sz="2600" dirty="0"/>
              <a:t>   (16% del peso corporal).</a:t>
            </a:r>
          </a:p>
        </p:txBody>
      </p:sp>
    </p:spTree>
    <p:extLst>
      <p:ext uri="{BB962C8B-B14F-4D97-AF65-F5344CB8AC3E}">
        <p14:creationId xmlns:p14="http://schemas.microsoft.com/office/powerpoint/2010/main" val="145042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rown-spots1.jpeg"/>
          <p:cNvPicPr>
            <a:picLocks noChangeAspect="1"/>
          </p:cNvPicPr>
          <p:nvPr/>
        </p:nvPicPr>
        <p:blipFill rotWithShape="1">
          <a:blip r:embed="rId3" cstate="print">
            <a:alphaModFix amt="92000"/>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2" name="Título 1"/>
          <p:cNvSpPr>
            <a:spLocks noGrp="1"/>
          </p:cNvSpPr>
          <p:nvPr>
            <p:ph type="title"/>
          </p:nvPr>
        </p:nvSpPr>
        <p:spPr>
          <a:xfrm>
            <a:off x="567267" y="365125"/>
            <a:ext cx="6561667" cy="1325563"/>
          </a:xfrm>
        </p:spPr>
        <p:txBody>
          <a:bodyPr/>
          <a:lstStyle/>
          <a:p>
            <a:r>
              <a:rPr lang="es-CR" b="1" dirty="0">
                <a:solidFill>
                  <a:srgbClr val="FA8728"/>
                </a:solidFill>
                <a:effectLst>
                  <a:outerShdw blurRad="50800" dist="38100" dir="18900000" algn="bl" rotWithShape="0">
                    <a:prstClr val="black">
                      <a:alpha val="40000"/>
                    </a:prstClr>
                  </a:outerShdw>
                </a:effectLst>
              </a:rPr>
              <a:t>EFECTOS DE LA LUZ SOLAR EN LA PIEL</a:t>
            </a:r>
          </a:p>
        </p:txBody>
      </p:sp>
      <p:sp>
        <p:nvSpPr>
          <p:cNvPr id="3" name="Marcador de contenido 2"/>
          <p:cNvSpPr>
            <a:spLocks noGrp="1"/>
          </p:cNvSpPr>
          <p:nvPr>
            <p:ph idx="1"/>
          </p:nvPr>
        </p:nvSpPr>
        <p:spPr>
          <a:xfrm>
            <a:off x="567267" y="1825625"/>
            <a:ext cx="6392333" cy="4351338"/>
          </a:xfrm>
        </p:spPr>
        <p:txBody>
          <a:bodyPr>
            <a:normAutofit/>
          </a:bodyPr>
          <a:lstStyle/>
          <a:p>
            <a:pPr>
              <a:lnSpc>
                <a:spcPct val="80000"/>
              </a:lnSpc>
              <a:buClr>
                <a:srgbClr val="FA8728"/>
              </a:buClr>
            </a:pPr>
            <a:r>
              <a:rPr lang="es-CR" sz="2400" dirty="0"/>
              <a:t>Producción de radicales libres.</a:t>
            </a:r>
          </a:p>
          <a:p>
            <a:pPr>
              <a:lnSpc>
                <a:spcPct val="80000"/>
              </a:lnSpc>
              <a:buClr>
                <a:srgbClr val="FA8728"/>
              </a:buClr>
            </a:pPr>
            <a:r>
              <a:rPr lang="es-CR" sz="2400" dirty="0"/>
              <a:t>Eritema solar.</a:t>
            </a:r>
          </a:p>
          <a:p>
            <a:pPr>
              <a:lnSpc>
                <a:spcPct val="80000"/>
              </a:lnSpc>
              <a:buClr>
                <a:srgbClr val="FA8728"/>
              </a:buClr>
            </a:pPr>
            <a:r>
              <a:rPr lang="es-CR" sz="2400" dirty="0"/>
              <a:t>Envejecimiento cutáneo prematuro. </a:t>
            </a:r>
          </a:p>
          <a:p>
            <a:pPr>
              <a:lnSpc>
                <a:spcPct val="80000"/>
              </a:lnSpc>
              <a:buClr>
                <a:srgbClr val="FA8728"/>
              </a:buClr>
            </a:pPr>
            <a:r>
              <a:rPr lang="es-CR" sz="2400" dirty="0" err="1"/>
              <a:t>Fotoenvejecimiento</a:t>
            </a:r>
            <a:r>
              <a:rPr lang="es-CR" sz="2400" dirty="0"/>
              <a:t>.</a:t>
            </a:r>
          </a:p>
          <a:p>
            <a:pPr>
              <a:lnSpc>
                <a:spcPct val="80000"/>
              </a:lnSpc>
              <a:buClr>
                <a:srgbClr val="FA8728"/>
              </a:buClr>
            </a:pPr>
            <a:r>
              <a:rPr lang="es-CR" sz="2400" dirty="0"/>
              <a:t>Daño ocular.</a:t>
            </a:r>
          </a:p>
          <a:p>
            <a:pPr>
              <a:lnSpc>
                <a:spcPct val="80000"/>
              </a:lnSpc>
              <a:buClr>
                <a:srgbClr val="FA8728"/>
              </a:buClr>
            </a:pPr>
            <a:r>
              <a:rPr lang="es-CR" sz="2400" dirty="0"/>
              <a:t>Debilitamiento del sistema inmunitario.</a:t>
            </a:r>
          </a:p>
          <a:p>
            <a:pPr>
              <a:lnSpc>
                <a:spcPct val="80000"/>
              </a:lnSpc>
              <a:buClr>
                <a:srgbClr val="FA8728"/>
              </a:buClr>
            </a:pPr>
            <a:r>
              <a:rPr lang="es-CR" sz="2400" dirty="0"/>
              <a:t>Reacciones </a:t>
            </a:r>
            <a:r>
              <a:rPr lang="es-CR" sz="2400" dirty="0" err="1"/>
              <a:t>fotoalérgicas</a:t>
            </a:r>
            <a:r>
              <a:rPr lang="es-CR" sz="2400" dirty="0"/>
              <a:t> y </a:t>
            </a:r>
            <a:r>
              <a:rPr lang="es-CR" sz="2400" dirty="0" err="1"/>
              <a:t>fototóxicas</a:t>
            </a:r>
            <a:r>
              <a:rPr lang="es-CR" sz="2400" dirty="0"/>
              <a:t>.</a:t>
            </a:r>
          </a:p>
          <a:p>
            <a:pPr>
              <a:lnSpc>
                <a:spcPct val="80000"/>
              </a:lnSpc>
              <a:buClr>
                <a:srgbClr val="FA8728"/>
              </a:buClr>
            </a:pPr>
            <a:r>
              <a:rPr lang="es-CR" sz="2400" dirty="0"/>
              <a:t>Cáncer de piel. </a:t>
            </a:r>
          </a:p>
        </p:txBody>
      </p:sp>
      <p:grpSp>
        <p:nvGrpSpPr>
          <p:cNvPr id="5" name="Group 4"/>
          <p:cNvGrpSpPr/>
          <p:nvPr/>
        </p:nvGrpSpPr>
        <p:grpSpPr>
          <a:xfrm>
            <a:off x="-120" y="33863"/>
            <a:ext cx="12192120" cy="6519337"/>
            <a:chOff x="0" y="33863"/>
            <a:chExt cx="12192120" cy="6519337"/>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4294725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UCERIN-AS-Factors-that-influence-skin-by-sun-04-infographic_es.jpeg"/>
          <p:cNvPicPr>
            <a:picLocks noChangeAspect="1"/>
          </p:cNvPicPr>
          <p:nvPr/>
        </p:nvPicPr>
        <p:blipFill rotWithShape="1">
          <a:blip r:embed="rId3">
            <a:extLst>
              <a:ext uri="{28A0092B-C50C-407E-A947-70E740481C1C}">
                <a14:useLocalDpi xmlns:a14="http://schemas.microsoft.com/office/drawing/2010/main" val="0"/>
              </a:ext>
            </a:extLst>
          </a:blip>
          <a:srcRect t="6692"/>
          <a:stretch/>
        </p:blipFill>
        <p:spPr>
          <a:xfrm>
            <a:off x="579966" y="1238575"/>
            <a:ext cx="11137902" cy="5301117"/>
          </a:xfrm>
          <a:prstGeom prst="rect">
            <a:avLst/>
          </a:prstGeom>
        </p:spPr>
      </p:pic>
      <p:sp>
        <p:nvSpPr>
          <p:cNvPr id="5" name="Título 1"/>
          <p:cNvSpPr txBox="1">
            <a:spLocks/>
          </p:cNvSpPr>
          <p:nvPr/>
        </p:nvSpPr>
        <p:spPr>
          <a:xfrm>
            <a:off x="364068" y="195792"/>
            <a:ext cx="65616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R" b="1" dirty="0">
                <a:solidFill>
                  <a:srgbClr val="FA8728"/>
                </a:solidFill>
                <a:effectLst>
                  <a:outerShdw blurRad="50800" dist="38100" dir="18900000" algn="bl" rotWithShape="0">
                    <a:prstClr val="black">
                      <a:alpha val="40000"/>
                    </a:prstClr>
                  </a:outerShdw>
                </a:effectLst>
              </a:rPr>
              <a:t>EFECTOS DE LA EXPOSICIÓN SOLAR</a:t>
            </a:r>
          </a:p>
        </p:txBody>
      </p:sp>
      <p:grpSp>
        <p:nvGrpSpPr>
          <p:cNvPr id="6" name="Group 5"/>
          <p:cNvGrpSpPr/>
          <p:nvPr/>
        </p:nvGrpSpPr>
        <p:grpSpPr>
          <a:xfrm>
            <a:off x="-120" y="33863"/>
            <a:ext cx="12192120" cy="6519337"/>
            <a:chOff x="0" y="33863"/>
            <a:chExt cx="12192120" cy="6519337"/>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5"/>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688270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333" y="50801"/>
            <a:ext cx="9482667" cy="1490132"/>
          </a:xfrm>
        </p:spPr>
        <p:txBody>
          <a:bodyPr>
            <a:normAutofit/>
          </a:bodyPr>
          <a:lstStyle/>
          <a:p>
            <a:r>
              <a:rPr lang="es-CR" sz="4000" b="1" dirty="0">
                <a:solidFill>
                  <a:srgbClr val="FA8728"/>
                </a:solidFill>
                <a:effectLst>
                  <a:outerShdw blurRad="50800" dist="38100" dir="18900000" algn="bl" rotWithShape="0">
                    <a:prstClr val="black">
                      <a:alpha val="40000"/>
                    </a:prstClr>
                  </a:outerShdw>
                </a:effectLst>
              </a:rPr>
              <a:t>¿CÓMO AFECTA EL SOL LA PIEL?</a:t>
            </a:r>
            <a:br>
              <a:rPr lang="es-CR" b="1" dirty="0">
                <a:solidFill>
                  <a:srgbClr val="FA8728"/>
                </a:solidFill>
                <a:effectLst>
                  <a:outerShdw blurRad="50800" dist="38100" dir="18900000" algn="bl" rotWithShape="0">
                    <a:prstClr val="black">
                      <a:alpha val="40000"/>
                    </a:prstClr>
                  </a:outerShdw>
                </a:effectLst>
              </a:rPr>
            </a:br>
            <a:r>
              <a:rPr lang="es-CR" sz="3600" b="1" dirty="0">
                <a:solidFill>
                  <a:srgbClr val="FA8728"/>
                </a:solidFill>
                <a:effectLst>
                  <a:outerShdw blurRad="50800" dist="38100" dir="18900000" algn="bl" rotWithShape="0">
                    <a:prstClr val="black">
                      <a:alpha val="40000"/>
                    </a:prstClr>
                  </a:outerShdw>
                </a:effectLst>
              </a:rPr>
              <a:t> </a:t>
            </a:r>
            <a:r>
              <a:rPr lang="es-CR" sz="3000" b="1" dirty="0">
                <a:solidFill>
                  <a:srgbClr val="FA8728"/>
                </a:solidFill>
                <a:effectLst>
                  <a:outerShdw blurRad="50800" dist="38100" dir="18900000" algn="bl" rotWithShape="0">
                    <a:prstClr val="black">
                      <a:alpha val="40000"/>
                    </a:prstClr>
                  </a:outerShdw>
                </a:effectLst>
              </a:rPr>
              <a:t>LA IMPORTANCIA DE LA PROTECCIÓN SOLAR</a:t>
            </a:r>
          </a:p>
        </p:txBody>
      </p:sp>
      <p:grpSp>
        <p:nvGrpSpPr>
          <p:cNvPr id="5" name="Group 4"/>
          <p:cNvGrpSpPr/>
          <p:nvPr/>
        </p:nvGrpSpPr>
        <p:grpSpPr>
          <a:xfrm>
            <a:off x="-120" y="33863"/>
            <a:ext cx="12192120" cy="6519337"/>
            <a:chOff x="0" y="33863"/>
            <a:chExt cx="12192120" cy="6519337"/>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0" y="6451599"/>
              <a:ext cx="12192120" cy="101601"/>
            </a:xfrm>
            <a:prstGeom prst="rect">
              <a:avLst/>
            </a:prstGeom>
          </p:spPr>
        </p:pic>
      </p:grpSp>
      <p:grpSp>
        <p:nvGrpSpPr>
          <p:cNvPr id="11" name="Group 10"/>
          <p:cNvGrpSpPr/>
          <p:nvPr/>
        </p:nvGrpSpPr>
        <p:grpSpPr>
          <a:xfrm>
            <a:off x="2150533" y="1659466"/>
            <a:ext cx="7349067" cy="4202545"/>
            <a:chOff x="2489516" y="1744133"/>
            <a:chExt cx="6456180" cy="4202545"/>
          </a:xfrm>
        </p:grpSpPr>
        <p:pic>
          <p:nvPicPr>
            <p:cNvPr id="8" name="Picture 7" descr="Screen Shot 2017-06-07 at 12.43.45 p.m..png"/>
            <p:cNvPicPr>
              <a:picLocks noChangeAspect="1"/>
            </p:cNvPicPr>
            <p:nvPr/>
          </p:nvPicPr>
          <p:blipFill rotWithShape="1">
            <a:blip r:embed="rId4">
              <a:extLst>
                <a:ext uri="{28A0092B-C50C-407E-A947-70E740481C1C}">
                  <a14:useLocalDpi xmlns:a14="http://schemas.microsoft.com/office/drawing/2010/main" val="0"/>
                </a:ext>
              </a:extLst>
            </a:blip>
            <a:srcRect l="3921" t="2553" r="51612"/>
            <a:stretch/>
          </p:blipFill>
          <p:spPr>
            <a:xfrm>
              <a:off x="5842002" y="1744133"/>
              <a:ext cx="3103694" cy="4202545"/>
            </a:xfrm>
            <a:prstGeom prst="rect">
              <a:avLst/>
            </a:prstGeom>
            <a:ln>
              <a:noFill/>
            </a:ln>
            <a:effectLst>
              <a:outerShdw blurRad="292100" dist="139700" dir="2700000" algn="tl" rotWithShape="0">
                <a:srgbClr val="333333">
                  <a:alpha val="65000"/>
                </a:srgbClr>
              </a:outerShdw>
            </a:effectLst>
          </p:spPr>
        </p:pic>
        <p:pic>
          <p:nvPicPr>
            <p:cNvPr id="9" name="Picture 8" descr="Screen Shot 2017-06-07 at 12.43.45 p.m..png"/>
            <p:cNvPicPr>
              <a:picLocks noChangeAspect="1"/>
            </p:cNvPicPr>
            <p:nvPr/>
          </p:nvPicPr>
          <p:blipFill rotWithShape="1">
            <a:blip r:embed="rId4">
              <a:extLst>
                <a:ext uri="{28A0092B-C50C-407E-A947-70E740481C1C}">
                  <a14:useLocalDpi xmlns:a14="http://schemas.microsoft.com/office/drawing/2010/main" val="0"/>
                </a:ext>
              </a:extLst>
            </a:blip>
            <a:srcRect l="53748" t="3802" r="3373"/>
            <a:stretch/>
          </p:blipFill>
          <p:spPr>
            <a:xfrm>
              <a:off x="2489516" y="1744134"/>
              <a:ext cx="2992848" cy="4148666"/>
            </a:xfrm>
            <a:prstGeom prst="rect">
              <a:avLst/>
            </a:prstGeom>
            <a:ln>
              <a:noFill/>
            </a:ln>
            <a:effectLst>
              <a:outerShdw blurRad="292100" dist="139700" dir="2700000" algn="tl" rotWithShape="0">
                <a:srgbClr val="333333">
                  <a:alpha val="65000"/>
                </a:srgbClr>
              </a:outerShdw>
            </a:effectLst>
          </p:spPr>
        </p:pic>
      </p:grpSp>
      <p:sp>
        <p:nvSpPr>
          <p:cNvPr id="3" name="Marcador de contenido 2"/>
          <p:cNvSpPr>
            <a:spLocks noGrp="1"/>
          </p:cNvSpPr>
          <p:nvPr>
            <p:ph idx="1"/>
          </p:nvPr>
        </p:nvSpPr>
        <p:spPr>
          <a:xfrm>
            <a:off x="2954861" y="5452532"/>
            <a:ext cx="6172199" cy="1117600"/>
          </a:xfrm>
        </p:spPr>
        <p:txBody>
          <a:bodyPr>
            <a:normAutofit/>
          </a:bodyPr>
          <a:lstStyle/>
          <a:p>
            <a:pPr marL="0" indent="0">
              <a:buNone/>
            </a:pPr>
            <a:endParaRPr lang="es-CR" u="sng" dirty="0">
              <a:hlinkClick r:id="rId5"/>
            </a:endParaRPr>
          </a:p>
          <a:p>
            <a:pPr marL="0" indent="0">
              <a:buNone/>
            </a:pPr>
            <a:r>
              <a:rPr lang="es-CR" sz="2200" u="sng" dirty="0">
                <a:hlinkClick r:id="rId5"/>
              </a:rPr>
              <a:t>https://www.youtube.com/watch?v=WdH9r-Qs-sg</a:t>
            </a:r>
            <a:endParaRPr lang="es-CR" sz="2200" dirty="0"/>
          </a:p>
          <a:p>
            <a:pPr marL="0" indent="0">
              <a:buNone/>
            </a:pPr>
            <a:endParaRPr lang="es-CR" dirty="0"/>
          </a:p>
        </p:txBody>
      </p:sp>
    </p:spTree>
    <p:extLst>
      <p:ext uri="{BB962C8B-B14F-4D97-AF65-F5344CB8AC3E}">
        <p14:creationId xmlns:p14="http://schemas.microsoft.com/office/powerpoint/2010/main" val="160315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TECTOR-SOLAR-GERMAINE-DE-CAPUCCINI-00.jpg"/>
          <p:cNvPicPr>
            <a:picLocks noChangeAspect="1"/>
          </p:cNvPicPr>
          <p:nvPr/>
        </p:nvPicPr>
        <p:blipFill rotWithShape="1">
          <a:blip r:embed="rId2">
            <a:extLst>
              <a:ext uri="{28A0092B-C50C-407E-A947-70E740481C1C}">
                <a14:useLocalDpi xmlns:a14="http://schemas.microsoft.com/office/drawing/2010/main" val="0"/>
              </a:ext>
            </a:extLst>
          </a:blip>
          <a:srcRect t="1" b="16401"/>
          <a:stretch/>
        </p:blipFill>
        <p:spPr>
          <a:xfrm>
            <a:off x="0" y="1"/>
            <a:ext cx="12192000" cy="6858000"/>
          </a:xfrm>
          <a:prstGeom prst="rect">
            <a:avLst/>
          </a:prstGeom>
        </p:spPr>
      </p:pic>
      <p:sp>
        <p:nvSpPr>
          <p:cNvPr id="7" name="Rectángulo 6"/>
          <p:cNvSpPr/>
          <p:nvPr/>
        </p:nvSpPr>
        <p:spPr>
          <a:xfrm>
            <a:off x="4082509" y="2833209"/>
            <a:ext cx="7550691" cy="707886"/>
          </a:xfrm>
          <a:prstGeom prst="rect">
            <a:avLst/>
          </a:prstGeom>
        </p:spPr>
        <p:txBody>
          <a:bodyPr wrap="square">
            <a:spAutoFit/>
          </a:bodyPr>
          <a:lstStyle/>
          <a:p>
            <a:pPr algn="ctr"/>
            <a:r>
              <a:rPr lang="es-CR" sz="4000" b="1" dirty="0">
                <a:solidFill>
                  <a:srgbClr val="FFFFFF"/>
                </a:solidFill>
                <a:effectLst>
                  <a:outerShdw blurRad="50800" dist="38100" dir="18900000" algn="bl" rotWithShape="0">
                    <a:prstClr val="black">
                      <a:alpha val="40000"/>
                    </a:prstClr>
                  </a:outerShdw>
                </a:effectLst>
                <a:latin typeface="Calibri" panose="020F0502020204030204" pitchFamily="34" charset="0"/>
              </a:rPr>
              <a:t>¡DISFRUTA DEL SOL SIN RIESGOS!</a:t>
            </a:r>
            <a:endParaRPr lang="es-CR" sz="4000" dirty="0">
              <a:solidFill>
                <a:srgbClr val="FFFFFF"/>
              </a:solidFill>
              <a:effectLst>
                <a:outerShdw blurRad="50800" dist="38100" dir="18900000" algn="bl" rotWithShape="0">
                  <a:prstClr val="black">
                    <a:alpha val="40000"/>
                  </a:prstClr>
                </a:outerShdw>
              </a:effectLst>
            </a:endParaRPr>
          </a:p>
        </p:txBody>
      </p:sp>
      <p:sp>
        <p:nvSpPr>
          <p:cNvPr id="8" name="Rectángulo 7"/>
          <p:cNvSpPr/>
          <p:nvPr/>
        </p:nvSpPr>
        <p:spPr>
          <a:xfrm>
            <a:off x="3725334" y="3941283"/>
            <a:ext cx="7890934" cy="1892826"/>
          </a:xfrm>
          <a:prstGeom prst="rect">
            <a:avLst/>
          </a:prstGeom>
        </p:spPr>
        <p:txBody>
          <a:bodyPr wrap="square">
            <a:spAutoFit/>
          </a:bodyPr>
          <a:lstStyle/>
          <a:p>
            <a:pPr algn="ctr"/>
            <a:r>
              <a:rPr lang="es-CR" sz="2600" dirty="0">
                <a:solidFill>
                  <a:schemeClr val="bg1"/>
                </a:solidFill>
                <a:effectLst>
                  <a:outerShdw blurRad="50800" dist="38100" dir="18900000" algn="bl" rotWithShape="0">
                    <a:prstClr val="black">
                      <a:alpha val="40000"/>
                    </a:prstClr>
                  </a:outerShdw>
                </a:effectLst>
                <a:latin typeface="Calibri" panose="020F0502020204030204" pitchFamily="34" charset="0"/>
              </a:rPr>
              <a:t>LA COSMÉTICA SOLAR AVANZADA</a:t>
            </a:r>
          </a:p>
          <a:p>
            <a:pPr algn="ctr"/>
            <a:r>
              <a:rPr lang="es-CR" sz="2600" dirty="0">
                <a:solidFill>
                  <a:schemeClr val="bg1"/>
                </a:solidFill>
                <a:effectLst>
                  <a:outerShdw blurRad="50800" dist="38100" dir="18900000" algn="bl" rotWithShape="0">
                    <a:prstClr val="black">
                      <a:alpha val="40000"/>
                    </a:prstClr>
                  </a:outerShdw>
                </a:effectLst>
                <a:latin typeface="Calibri" panose="020F0502020204030204" pitchFamily="34" charset="0"/>
              </a:rPr>
              <a:t>PARA LAS PIELES MÁS EXIGENTES</a:t>
            </a:r>
          </a:p>
          <a:p>
            <a:pPr algn="ctr"/>
            <a:r>
              <a:rPr lang="es-CR" sz="2600" dirty="0">
                <a:solidFill>
                  <a:schemeClr val="bg1"/>
                </a:solidFill>
                <a:effectLst>
                  <a:outerShdw blurRad="50800" dist="38100" dir="18900000" algn="bl" rotWithShape="0">
                    <a:prstClr val="black">
                      <a:alpha val="40000"/>
                    </a:prstClr>
                  </a:outerShdw>
                </a:effectLst>
                <a:latin typeface="Calibri" panose="020F0502020204030204" pitchFamily="34" charset="0"/>
              </a:rPr>
              <a:t>ULTRA-PROTECCIÓN</a:t>
            </a:r>
          </a:p>
          <a:p>
            <a:pPr algn="ctr">
              <a:lnSpc>
                <a:spcPct val="110000"/>
              </a:lnSpc>
            </a:pPr>
            <a:r>
              <a:rPr lang="es-CR" sz="3400" b="1" dirty="0">
                <a:solidFill>
                  <a:srgbClr val="D0061B"/>
                </a:solidFill>
                <a:effectLst>
                  <a:outerShdw blurRad="50800" dist="38100" dir="18900000" algn="bl" rotWithShape="0">
                    <a:prstClr val="black">
                      <a:alpha val="40000"/>
                    </a:prstClr>
                  </a:outerShdw>
                </a:effectLst>
                <a:latin typeface="Calibri" panose="020F0502020204030204" pitchFamily="34" charset="0"/>
              </a:rPr>
              <a:t>• ARRUGAS • MANCHAS • PIEL SENSIBLE</a:t>
            </a:r>
            <a:endParaRPr lang="es-CR" sz="3400" dirty="0">
              <a:solidFill>
                <a:srgbClr val="D0061B"/>
              </a:solidFill>
              <a:effectLst>
                <a:outerShdw blurRad="50800" dist="38100" dir="18900000" algn="bl" rotWithShape="0">
                  <a:prstClr val="black">
                    <a:alpha val="40000"/>
                  </a:prstClr>
                </a:outerShdw>
              </a:effectLst>
            </a:endParaRPr>
          </a:p>
        </p:txBody>
      </p:sp>
      <p:grpSp>
        <p:nvGrpSpPr>
          <p:cNvPr id="5" name="Group 4"/>
          <p:cNvGrpSpPr/>
          <p:nvPr/>
        </p:nvGrpSpPr>
        <p:grpSpPr>
          <a:xfrm>
            <a:off x="-120" y="33863"/>
            <a:ext cx="12192120" cy="6519337"/>
            <a:chOff x="0" y="33863"/>
            <a:chExt cx="12192120" cy="6519337"/>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a:blip r:embed="rId4"/>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2005985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lar-sunscreen.jpeg"/>
          <p:cNvPicPr>
            <a:picLocks noChangeAspect="1"/>
          </p:cNvPicPr>
          <p:nvPr/>
        </p:nvPicPr>
        <p:blipFill rotWithShape="1">
          <a:blip r:embed="rId2">
            <a:alphaModFix amt="24000"/>
            <a:extLst>
              <a:ext uri="{28A0092B-C50C-407E-A947-70E740481C1C}">
                <a14:useLocalDpi xmlns:a14="http://schemas.microsoft.com/office/drawing/2010/main" val="0"/>
              </a:ext>
            </a:extLst>
          </a:blip>
          <a:srcRect t="3815" b="-1"/>
          <a:stretch/>
        </p:blipFill>
        <p:spPr>
          <a:xfrm>
            <a:off x="0" y="0"/>
            <a:ext cx="12192000" cy="6858000"/>
          </a:xfrm>
          <a:prstGeom prst="rect">
            <a:avLst/>
          </a:prstGeom>
        </p:spPr>
      </p:pic>
      <p:sp>
        <p:nvSpPr>
          <p:cNvPr id="4" name="Rectángulo 3"/>
          <p:cNvSpPr/>
          <p:nvPr/>
        </p:nvSpPr>
        <p:spPr>
          <a:xfrm>
            <a:off x="292591" y="0"/>
            <a:ext cx="7212419" cy="1426031"/>
          </a:xfrm>
          <a:prstGeom prst="rect">
            <a:avLst/>
          </a:prstGeom>
        </p:spPr>
        <p:txBody>
          <a:bodyPr wrap="square">
            <a:spAutoFit/>
          </a:bodyPr>
          <a:lstStyle/>
          <a:p>
            <a:endParaRPr lang="es-CR" sz="1200" dirty="0">
              <a:solidFill>
                <a:srgbClr val="000000"/>
              </a:solidFill>
              <a:latin typeface="Calibri" panose="020F0502020204030204" pitchFamily="34" charset="0"/>
            </a:endParaRPr>
          </a:p>
          <a:p>
            <a:r>
              <a:rPr lang="es-CR" sz="4800" b="1" dirty="0">
                <a:solidFill>
                  <a:schemeClr val="accent2"/>
                </a:solidFill>
                <a:effectLst>
                  <a:outerShdw blurRad="50800" dist="38100" dir="18900000" algn="bl" rotWithShape="0">
                    <a:prstClr val="black">
                      <a:alpha val="40000"/>
                    </a:prstClr>
                  </a:outerShdw>
                </a:effectLst>
                <a:latin typeface="Calibri" panose="020F0502020204030204" pitchFamily="34" charset="0"/>
              </a:rPr>
              <a:t>GOLDEN CARESSE</a:t>
            </a:r>
            <a:endParaRPr lang="es-CR" sz="4800" dirty="0">
              <a:solidFill>
                <a:schemeClr val="accent2"/>
              </a:solidFill>
              <a:effectLst>
                <a:outerShdw blurRad="50800" dist="38100" dir="18900000" algn="bl" rotWithShape="0">
                  <a:prstClr val="black">
                    <a:alpha val="40000"/>
                  </a:prstClr>
                </a:outerShdw>
              </a:effectLst>
              <a:latin typeface="Calibri" panose="020F0502020204030204" pitchFamily="34" charset="0"/>
            </a:endParaRPr>
          </a:p>
          <a:p>
            <a:pPr>
              <a:lnSpc>
                <a:spcPct val="80000"/>
              </a:lnSpc>
            </a:pPr>
            <a:r>
              <a:rPr lang="es-CR" sz="3200" b="1" dirty="0">
                <a:solidFill>
                  <a:schemeClr val="accent2"/>
                </a:solidFill>
                <a:effectLst>
                  <a:outerShdw blurRad="50800" dist="38100" dir="18900000" algn="bl" rotWithShape="0">
                    <a:prstClr val="black">
                      <a:alpha val="40000"/>
                    </a:prstClr>
                  </a:outerShdw>
                </a:effectLst>
                <a:latin typeface="Calibri" panose="020F0502020204030204" pitchFamily="34" charset="0"/>
              </a:rPr>
              <a:t>LA COSMÉTICA SOLAR MÁS AVANZADA</a:t>
            </a:r>
            <a:endParaRPr lang="es-CR" sz="3200" dirty="0">
              <a:solidFill>
                <a:schemeClr val="accent2"/>
              </a:solidFill>
              <a:effectLst>
                <a:outerShdw blurRad="50800" dist="38100" dir="18900000" algn="bl" rotWithShape="0">
                  <a:prstClr val="black">
                    <a:alpha val="40000"/>
                  </a:prstClr>
                </a:outerShdw>
              </a:effectLst>
            </a:endParaRPr>
          </a:p>
        </p:txBody>
      </p:sp>
      <p:grpSp>
        <p:nvGrpSpPr>
          <p:cNvPr id="9" name="Group 8"/>
          <p:cNvGrpSpPr/>
          <p:nvPr/>
        </p:nvGrpSpPr>
        <p:grpSpPr>
          <a:xfrm>
            <a:off x="-120" y="33863"/>
            <a:ext cx="12192120" cy="6519337"/>
            <a:chOff x="0" y="33863"/>
            <a:chExt cx="12192120" cy="6519337"/>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a:blip r:embed="rId4"/>
            <a:stretch>
              <a:fillRect/>
            </a:stretch>
          </p:blipFill>
          <p:spPr>
            <a:xfrm>
              <a:off x="0" y="6451599"/>
              <a:ext cx="12192120" cy="101601"/>
            </a:xfrm>
            <a:prstGeom prst="rect">
              <a:avLst/>
            </a:prstGeom>
          </p:spPr>
        </p:pic>
      </p:grpSp>
      <p:sp>
        <p:nvSpPr>
          <p:cNvPr id="3" name="Rectangle 2"/>
          <p:cNvSpPr/>
          <p:nvPr/>
        </p:nvSpPr>
        <p:spPr>
          <a:xfrm>
            <a:off x="660401" y="1991494"/>
            <a:ext cx="5046135" cy="3366050"/>
          </a:xfrm>
          <a:prstGeom prst="rect">
            <a:avLst/>
          </a:prstGeom>
        </p:spPr>
        <p:txBody>
          <a:bodyPr wrap="square">
            <a:spAutoFit/>
          </a:bodyPr>
          <a:lstStyle/>
          <a:p>
            <a:pPr lvl="0">
              <a:lnSpc>
                <a:spcPct val="80000"/>
              </a:lnSpc>
            </a:pPr>
            <a:r>
              <a:rPr lang="es-CR" sz="2600" b="1" dirty="0">
                <a:solidFill>
                  <a:srgbClr val="FA8728"/>
                </a:solidFill>
                <a:effectLst>
                  <a:outerShdw blurRad="50800" dist="38100" dir="18900000" algn="bl" rotWithShape="0">
                    <a:prstClr val="black">
                      <a:alpha val="40000"/>
                    </a:prstClr>
                  </a:outerShdw>
                </a:effectLst>
              </a:rPr>
              <a:t>1. ALTA PROTECCIÓN SOLAR:</a:t>
            </a:r>
          </a:p>
          <a:p>
            <a:pPr lvl="0">
              <a:lnSpc>
                <a:spcPct val="80000"/>
              </a:lnSpc>
            </a:pPr>
            <a:r>
              <a:rPr lang="es-CR" sz="2600" b="1" dirty="0">
                <a:solidFill>
                  <a:srgbClr val="FA8728"/>
                </a:solidFill>
                <a:effectLst>
                  <a:outerShdw blurRad="50800" dist="38100" dir="18900000" algn="bl" rotWithShape="0">
                    <a:prstClr val="black">
                      <a:alpha val="40000"/>
                    </a:prstClr>
                  </a:outerShdw>
                </a:effectLst>
              </a:rPr>
              <a:t>    UVA, UVBe IR-A*</a:t>
            </a:r>
          </a:p>
          <a:p>
            <a:pPr lvl="0">
              <a:lnSpc>
                <a:spcPct val="130000"/>
              </a:lnSpc>
            </a:pPr>
            <a:r>
              <a:rPr lang="es-CR" sz="2200" b="1" dirty="0"/>
              <a:t>Protección UVB: </a:t>
            </a:r>
          </a:p>
          <a:p>
            <a:pPr lvl="0"/>
            <a:r>
              <a:rPr lang="es-CR" sz="2000" dirty="0"/>
              <a:t> Protección alta o muy alta frente a los UVB.</a:t>
            </a:r>
          </a:p>
          <a:p>
            <a:pPr lvl="0">
              <a:lnSpc>
                <a:spcPct val="50000"/>
              </a:lnSpc>
            </a:pPr>
            <a:endParaRPr lang="es-CR" sz="2200" dirty="0"/>
          </a:p>
          <a:p>
            <a:pPr lvl="0">
              <a:lnSpc>
                <a:spcPct val="70000"/>
              </a:lnSpc>
            </a:pPr>
            <a:r>
              <a:rPr lang="es-CR" sz="2200" dirty="0"/>
              <a:t> </a:t>
            </a:r>
            <a:r>
              <a:rPr lang="es-CR" sz="2200" b="1" dirty="0"/>
              <a:t>Protección UVA : </a:t>
            </a:r>
            <a:r>
              <a:rPr lang="es-CR" sz="2000" dirty="0"/>
              <a:t>(UVA 1/3 del SPF)</a:t>
            </a:r>
          </a:p>
          <a:p>
            <a:pPr lvl="0">
              <a:lnSpc>
                <a:spcPct val="70000"/>
              </a:lnSpc>
            </a:pPr>
            <a:r>
              <a:rPr lang="es-CR" sz="2000" dirty="0"/>
              <a:t> </a:t>
            </a:r>
          </a:p>
          <a:p>
            <a:pPr lvl="0">
              <a:lnSpc>
                <a:spcPct val="90000"/>
              </a:lnSpc>
            </a:pPr>
            <a:r>
              <a:rPr lang="es-CR" sz="2200" b="1" dirty="0"/>
              <a:t>Protección IR-A: </a:t>
            </a:r>
            <a:r>
              <a:rPr lang="es-CR" sz="2000" dirty="0"/>
              <a:t>Nueva protección frente     de los rayos infrarrojos. Disminuye entre 75%-97% la cantidad de radicales libres generados por los rayos infrarrojos en la piel*.</a:t>
            </a:r>
          </a:p>
        </p:txBody>
      </p:sp>
      <p:sp>
        <p:nvSpPr>
          <p:cNvPr id="12" name="Rectangle 11"/>
          <p:cNvSpPr/>
          <p:nvPr/>
        </p:nvSpPr>
        <p:spPr>
          <a:xfrm>
            <a:off x="6383860" y="1609916"/>
            <a:ext cx="5808134" cy="4840300"/>
          </a:xfrm>
          <a:prstGeom prst="rect">
            <a:avLst/>
          </a:prstGeom>
        </p:spPr>
        <p:txBody>
          <a:bodyPr wrap="square">
            <a:spAutoFit/>
          </a:bodyPr>
          <a:lstStyle/>
          <a:p>
            <a:pPr lvl="0">
              <a:lnSpc>
                <a:spcPct val="80000"/>
              </a:lnSpc>
            </a:pPr>
            <a:r>
              <a:rPr lang="es-CR" sz="2600" b="1" dirty="0">
                <a:solidFill>
                  <a:srgbClr val="FA8728"/>
                </a:solidFill>
                <a:effectLst>
                  <a:outerShdw blurRad="50800" dist="38100" dir="18900000" algn="bl" rotWithShape="0">
                    <a:prstClr val="black">
                      <a:alpha val="40000"/>
                    </a:prstClr>
                  </a:outerShdw>
                </a:effectLst>
              </a:rPr>
              <a:t>2. TRATAMIENTO ANTIEDAD AVANZADO: </a:t>
            </a:r>
          </a:p>
          <a:p>
            <a:pPr lvl="0">
              <a:lnSpc>
                <a:spcPct val="130000"/>
              </a:lnSpc>
            </a:pPr>
            <a:r>
              <a:rPr lang="es-CR" sz="2200" b="1" dirty="0"/>
              <a:t>TECNOLOGÍA AGE &amp; SPOT SUN REPAIR</a:t>
            </a:r>
          </a:p>
          <a:p>
            <a:pPr lvl="0">
              <a:lnSpc>
                <a:spcPct val="70000"/>
              </a:lnSpc>
            </a:pPr>
            <a:r>
              <a:rPr lang="es-CR" sz="2200" b="1" dirty="0"/>
              <a:t>ANTI-EDAD: STM-CELL SUN PREVENTION</a:t>
            </a:r>
          </a:p>
          <a:p>
            <a:pPr lvl="0"/>
            <a:r>
              <a:rPr lang="es-CR" sz="2000" dirty="0"/>
              <a:t>Previene y repara los daños provocados por </a:t>
            </a:r>
          </a:p>
          <a:p>
            <a:pPr lvl="0">
              <a:lnSpc>
                <a:spcPct val="90000"/>
              </a:lnSpc>
            </a:pPr>
            <a:r>
              <a:rPr lang="es-CR" sz="2000" dirty="0"/>
              <a:t>los UV en lasCélulas Madre Epidérmicas.</a:t>
            </a:r>
          </a:p>
          <a:p>
            <a:pPr lvl="0">
              <a:lnSpc>
                <a:spcPct val="120000"/>
              </a:lnSpc>
            </a:pPr>
            <a:r>
              <a:rPr lang="es-CR" sz="2200" b="1" dirty="0"/>
              <a:t>ANTI-MANCHAS: SPOT BALANCE SYSTEM </a:t>
            </a:r>
          </a:p>
          <a:p>
            <a:pPr lvl="0">
              <a:lnSpc>
                <a:spcPct val="90000"/>
              </a:lnSpc>
            </a:pPr>
            <a:r>
              <a:rPr lang="es-CR" sz="2000" dirty="0"/>
              <a:t>Corrige y evita eficazmente las manchas provocadas por el sol.</a:t>
            </a:r>
          </a:p>
          <a:p>
            <a:pPr lvl="0">
              <a:lnSpc>
                <a:spcPct val="120000"/>
              </a:lnSpc>
            </a:pPr>
            <a:r>
              <a:rPr lang="es-CR" sz="2200" b="1" dirty="0"/>
              <a:t>ANTI-OXIDANTE: </a:t>
            </a:r>
            <a:r>
              <a:rPr lang="es-CR" sz="2000" dirty="0"/>
              <a:t>Elevada capacidad anti-oxidante.</a:t>
            </a:r>
          </a:p>
          <a:p>
            <a:pPr lvl="0">
              <a:lnSpc>
                <a:spcPct val="70000"/>
              </a:lnSpc>
            </a:pPr>
            <a:endParaRPr lang="es-CR" sz="2600" b="1" dirty="0">
              <a:solidFill>
                <a:srgbClr val="FA8728"/>
              </a:solidFill>
            </a:endParaRPr>
          </a:p>
          <a:p>
            <a:pPr lvl="0">
              <a:lnSpc>
                <a:spcPct val="70000"/>
              </a:lnSpc>
            </a:pPr>
            <a:r>
              <a:rPr lang="es-CR" sz="2600" b="1" dirty="0">
                <a:solidFill>
                  <a:srgbClr val="FA8728"/>
                </a:solidFill>
                <a:effectLst>
                  <a:outerShdw blurRad="50800" dist="38100" dir="18900000" algn="bl" rotWithShape="0">
                    <a:prstClr val="black">
                      <a:alpha val="40000"/>
                    </a:prstClr>
                  </a:outerShdw>
                </a:effectLst>
              </a:rPr>
              <a:t>3. REFUERZO DEFENSAS DE LA PIEL: </a:t>
            </a:r>
          </a:p>
          <a:p>
            <a:pPr lvl="0">
              <a:lnSpc>
                <a:spcPct val="90000"/>
              </a:lnSpc>
            </a:pPr>
            <a:r>
              <a:rPr lang="es-CR" sz="2600" b="1" dirty="0">
                <a:solidFill>
                  <a:srgbClr val="FA8728"/>
                </a:solidFill>
                <a:effectLst>
                  <a:outerShdw blurRad="50800" dist="38100" dir="18900000" algn="bl" rotWithShape="0">
                    <a:prstClr val="black">
                      <a:alpha val="40000"/>
                    </a:prstClr>
                  </a:outerShdw>
                </a:effectLst>
              </a:rPr>
              <a:t>PRO-TANNING ACTIVE</a:t>
            </a:r>
          </a:p>
          <a:p>
            <a:pPr lvl="0">
              <a:lnSpc>
                <a:spcPct val="90000"/>
              </a:lnSpc>
            </a:pPr>
            <a:r>
              <a:rPr lang="es-CR" sz="2000" dirty="0"/>
              <a:t>Refuerza</a:t>
            </a:r>
            <a:r>
              <a:rPr lang="es-CR" sz="2000" b="1" dirty="0"/>
              <a:t> </a:t>
            </a:r>
            <a:r>
              <a:rPr lang="es-CR" sz="2000" dirty="0"/>
              <a:t>los mecanismos de defensa de la piel, </a:t>
            </a:r>
          </a:p>
          <a:p>
            <a:pPr lvl="0">
              <a:lnSpc>
                <a:spcPct val="90000"/>
              </a:lnSpc>
            </a:pPr>
            <a:r>
              <a:rPr lang="es-CR" sz="2000" dirty="0"/>
              <a:t>a la vez que estimula un bronceado dorado.</a:t>
            </a:r>
          </a:p>
        </p:txBody>
      </p:sp>
      <p:sp>
        <p:nvSpPr>
          <p:cNvPr id="14" name="Rectangle 13"/>
          <p:cNvSpPr/>
          <p:nvPr/>
        </p:nvSpPr>
        <p:spPr>
          <a:xfrm rot="16200000">
            <a:off x="-1771253" y="3407609"/>
            <a:ext cx="4321216" cy="553998"/>
          </a:xfrm>
          <a:prstGeom prst="rect">
            <a:avLst/>
          </a:prstGeom>
        </p:spPr>
        <p:txBody>
          <a:bodyPr wrap="square">
            <a:spAutoFit/>
          </a:bodyPr>
          <a:lstStyle/>
          <a:p>
            <a:pPr lvl="0"/>
            <a:r>
              <a:rPr lang="es-CR" sz="3000" b="1" dirty="0">
                <a:solidFill>
                  <a:srgbClr val="D0061B"/>
                </a:solidFill>
              </a:rPr>
              <a:t>PROTECCIÓN EXTERNA </a:t>
            </a:r>
          </a:p>
        </p:txBody>
      </p:sp>
      <p:sp>
        <p:nvSpPr>
          <p:cNvPr id="16" name="Rectangle 15"/>
          <p:cNvSpPr/>
          <p:nvPr/>
        </p:nvSpPr>
        <p:spPr>
          <a:xfrm rot="16200000">
            <a:off x="3994546" y="3500742"/>
            <a:ext cx="4134949" cy="553998"/>
          </a:xfrm>
          <a:prstGeom prst="rect">
            <a:avLst/>
          </a:prstGeom>
        </p:spPr>
        <p:txBody>
          <a:bodyPr wrap="square">
            <a:spAutoFit/>
          </a:bodyPr>
          <a:lstStyle/>
          <a:p>
            <a:pPr lvl="0"/>
            <a:r>
              <a:rPr lang="es-CR" sz="3000" b="1" dirty="0">
                <a:solidFill>
                  <a:srgbClr val="D0061B"/>
                </a:solidFill>
              </a:rPr>
              <a:t>PROTECCIÓN INTERNA </a:t>
            </a:r>
          </a:p>
        </p:txBody>
      </p:sp>
    </p:spTree>
    <p:extLst>
      <p:ext uri="{BB962C8B-B14F-4D97-AF65-F5344CB8AC3E}">
        <p14:creationId xmlns:p14="http://schemas.microsoft.com/office/powerpoint/2010/main" val="463814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olar-sunscreen.jpeg"/>
          <p:cNvPicPr>
            <a:picLocks noChangeAspect="1"/>
          </p:cNvPicPr>
          <p:nvPr/>
        </p:nvPicPr>
        <p:blipFill rotWithShape="1">
          <a:blip r:embed="rId3">
            <a:alphaModFix amt="24000"/>
            <a:extLst>
              <a:ext uri="{28A0092B-C50C-407E-A947-70E740481C1C}">
                <a14:useLocalDpi xmlns:a14="http://schemas.microsoft.com/office/drawing/2010/main" val="0"/>
              </a:ext>
            </a:extLst>
          </a:blip>
          <a:srcRect t="3815" b="-1"/>
          <a:stretch/>
        </p:blipFill>
        <p:spPr>
          <a:xfrm>
            <a:off x="0" y="0"/>
            <a:ext cx="12192000" cy="6858000"/>
          </a:xfrm>
          <a:prstGeom prst="rect">
            <a:avLst/>
          </a:prstGeom>
        </p:spPr>
      </p:pic>
      <p:sp>
        <p:nvSpPr>
          <p:cNvPr id="5" name="Rectángulo 4"/>
          <p:cNvSpPr/>
          <p:nvPr/>
        </p:nvSpPr>
        <p:spPr>
          <a:xfrm>
            <a:off x="2151112" y="1930229"/>
            <a:ext cx="7403815" cy="646331"/>
          </a:xfrm>
          <a:prstGeom prst="rect">
            <a:avLst/>
          </a:prstGeom>
        </p:spPr>
        <p:txBody>
          <a:bodyPr wrap="none">
            <a:spAutoFit/>
          </a:bodyPr>
          <a:lstStyle/>
          <a:p>
            <a:pPr algn="ctr"/>
            <a:r>
              <a:rPr lang="es-CR" sz="3600" b="1" dirty="0">
                <a:solidFill>
                  <a:srgbClr val="D0061B"/>
                </a:solidFill>
                <a:latin typeface="Calibri" panose="020F0502020204030204" pitchFamily="34" charset="0"/>
              </a:rPr>
              <a:t>TEXTURAS Y PERFUMES SENSORIALES</a:t>
            </a:r>
            <a:endParaRPr lang="es-CR" sz="3600" dirty="0">
              <a:solidFill>
                <a:srgbClr val="D0061B"/>
              </a:solidFill>
            </a:endParaRPr>
          </a:p>
        </p:txBody>
      </p:sp>
      <p:sp>
        <p:nvSpPr>
          <p:cNvPr id="6" name="Rectángulo 5"/>
          <p:cNvSpPr/>
          <p:nvPr/>
        </p:nvSpPr>
        <p:spPr>
          <a:xfrm>
            <a:off x="1032931" y="2416227"/>
            <a:ext cx="9770536" cy="2985433"/>
          </a:xfrm>
          <a:prstGeom prst="rect">
            <a:avLst/>
          </a:prstGeom>
        </p:spPr>
        <p:txBody>
          <a:bodyPr wrap="square">
            <a:spAutoFit/>
          </a:bodyPr>
          <a:lstStyle/>
          <a:p>
            <a:endParaRPr lang="es-CR" sz="2800" dirty="0">
              <a:solidFill>
                <a:srgbClr val="000000"/>
              </a:solidFill>
              <a:latin typeface="Calibri" panose="020F0502020204030204" pitchFamily="34" charset="0"/>
            </a:endParaRPr>
          </a:p>
          <a:p>
            <a:pPr algn="ctr"/>
            <a:r>
              <a:rPr lang="es-CR" sz="2600" dirty="0">
                <a:solidFill>
                  <a:srgbClr val="FF6600"/>
                </a:solidFill>
                <a:latin typeface="Calibri" panose="020F0502020204030204" pitchFamily="34" charset="0"/>
              </a:rPr>
              <a:t>•</a:t>
            </a:r>
            <a:r>
              <a:rPr lang="es-CR" sz="2600" b="1" dirty="0">
                <a:solidFill>
                  <a:srgbClr val="FF6600"/>
                </a:solidFill>
                <a:latin typeface="Calibri" panose="020F0502020204030204" pitchFamily="34" charset="0"/>
              </a:rPr>
              <a:t>TEXTURAS EFECTO "PIEL DESNUDA” </a:t>
            </a:r>
          </a:p>
          <a:p>
            <a:pPr algn="ctr"/>
            <a:r>
              <a:rPr lang="es-CR" sz="2200" dirty="0">
                <a:solidFill>
                  <a:srgbClr val="000000"/>
                </a:solidFill>
                <a:latin typeface="Calibri" panose="020F0502020204030204" pitchFamily="34" charset="0"/>
              </a:rPr>
              <a:t>Excelentes bases protectoras diarias, ultra-fluidas y evanescentes, para un confort sensacional, y un acabado mate y sedoso, sin restos grasos.</a:t>
            </a:r>
          </a:p>
          <a:p>
            <a:pPr algn="ctr"/>
            <a:endParaRPr lang="es-CR" sz="2200" dirty="0">
              <a:solidFill>
                <a:srgbClr val="000000"/>
              </a:solidFill>
              <a:latin typeface="Calibri" panose="020F0502020204030204" pitchFamily="34" charset="0"/>
            </a:endParaRPr>
          </a:p>
          <a:p>
            <a:pPr algn="ctr">
              <a:lnSpc>
                <a:spcPct val="50000"/>
              </a:lnSpc>
            </a:pPr>
            <a:r>
              <a:rPr lang="es-CR" sz="2600" dirty="0">
                <a:solidFill>
                  <a:srgbClr val="FF6600"/>
                </a:solidFill>
                <a:latin typeface="Calibri" panose="020F0502020204030204" pitchFamily="34" charset="0"/>
              </a:rPr>
              <a:t>• </a:t>
            </a:r>
            <a:r>
              <a:rPr lang="es-CR" sz="2600" b="1" dirty="0">
                <a:solidFill>
                  <a:srgbClr val="FF6600"/>
                </a:solidFill>
                <a:latin typeface="Calibri" panose="020F0502020204030204" pitchFamily="34" charset="0"/>
              </a:rPr>
              <a:t>PERFUME ADICTIVO Y EVOCADOR</a:t>
            </a:r>
            <a:endParaRPr lang="es-CR" sz="2600" b="1" dirty="0">
              <a:solidFill>
                <a:srgbClr val="000000"/>
              </a:solidFill>
              <a:latin typeface="Calibri" panose="020F0502020204030204" pitchFamily="34" charset="0"/>
            </a:endParaRPr>
          </a:p>
          <a:p>
            <a:pPr algn="ctr"/>
            <a:r>
              <a:rPr lang="es-CR" sz="2800" b="1" dirty="0">
                <a:solidFill>
                  <a:srgbClr val="000000"/>
                </a:solidFill>
                <a:latin typeface="Calibri" panose="020F0502020204030204" pitchFamily="34" charset="0"/>
              </a:rPr>
              <a:t> </a:t>
            </a:r>
            <a:r>
              <a:rPr lang="es-CR" sz="2200" dirty="0">
                <a:solidFill>
                  <a:srgbClr val="000000"/>
                </a:solidFill>
                <a:latin typeface="Calibri" panose="020F0502020204030204" pitchFamily="34" charset="0"/>
              </a:rPr>
              <a:t>Una deliciosa evasión a la experiencia sensorial estival con sus notas de Rosa, Jazmín, Vainilla y Sándalo.</a:t>
            </a:r>
          </a:p>
        </p:txBody>
      </p:sp>
      <p:sp>
        <p:nvSpPr>
          <p:cNvPr id="8" name="Rectángulo 3"/>
          <p:cNvSpPr/>
          <p:nvPr/>
        </p:nvSpPr>
        <p:spPr>
          <a:xfrm>
            <a:off x="292591" y="0"/>
            <a:ext cx="7212419" cy="1426031"/>
          </a:xfrm>
          <a:prstGeom prst="rect">
            <a:avLst/>
          </a:prstGeom>
        </p:spPr>
        <p:txBody>
          <a:bodyPr wrap="square">
            <a:spAutoFit/>
          </a:bodyPr>
          <a:lstStyle/>
          <a:p>
            <a:endParaRPr lang="es-CR" sz="1200" dirty="0">
              <a:solidFill>
                <a:srgbClr val="000000"/>
              </a:solidFill>
              <a:latin typeface="Calibri" panose="020F0502020204030204" pitchFamily="34" charset="0"/>
            </a:endParaRPr>
          </a:p>
          <a:p>
            <a:r>
              <a:rPr lang="es-CR" sz="4800" b="1" dirty="0">
                <a:solidFill>
                  <a:srgbClr val="FF6600"/>
                </a:solidFill>
                <a:effectLst>
                  <a:outerShdw blurRad="50800" dist="38100" dir="18900000" algn="bl" rotWithShape="0">
                    <a:prstClr val="black">
                      <a:alpha val="40000"/>
                    </a:prstClr>
                  </a:outerShdw>
                </a:effectLst>
                <a:latin typeface="Calibri" panose="020F0502020204030204" pitchFamily="34" charset="0"/>
              </a:rPr>
              <a:t>GOLDEN CARESSE</a:t>
            </a:r>
            <a:endParaRPr lang="es-CR" sz="4800" dirty="0">
              <a:solidFill>
                <a:srgbClr val="FF6600"/>
              </a:solidFill>
              <a:effectLst>
                <a:outerShdw blurRad="50800" dist="38100" dir="18900000" algn="bl" rotWithShape="0">
                  <a:prstClr val="black">
                    <a:alpha val="40000"/>
                  </a:prstClr>
                </a:outerShdw>
              </a:effectLst>
              <a:latin typeface="Calibri" panose="020F0502020204030204" pitchFamily="34" charset="0"/>
            </a:endParaRPr>
          </a:p>
          <a:p>
            <a:pPr>
              <a:lnSpc>
                <a:spcPct val="80000"/>
              </a:lnSpc>
            </a:pPr>
            <a:r>
              <a:rPr lang="es-CR" sz="3200" b="1" dirty="0">
                <a:solidFill>
                  <a:srgbClr val="FF6600"/>
                </a:solidFill>
                <a:effectLst>
                  <a:outerShdw blurRad="50800" dist="38100" dir="18900000" algn="bl" rotWithShape="0">
                    <a:prstClr val="black">
                      <a:alpha val="40000"/>
                    </a:prstClr>
                  </a:outerShdw>
                </a:effectLst>
                <a:latin typeface="Calibri" panose="020F0502020204030204" pitchFamily="34" charset="0"/>
              </a:rPr>
              <a:t>LA COSMÉTICA SOLAR MÁS AVANZADA</a:t>
            </a:r>
            <a:endParaRPr lang="es-CR" sz="3200" dirty="0">
              <a:solidFill>
                <a:srgbClr val="FF6600"/>
              </a:solidFill>
              <a:effectLst>
                <a:outerShdw blurRad="50800" dist="38100" dir="18900000" algn="bl" rotWithShape="0">
                  <a:prstClr val="black">
                    <a:alpha val="40000"/>
                  </a:prstClr>
                </a:outerShdw>
              </a:effectLst>
            </a:endParaRPr>
          </a:p>
        </p:txBody>
      </p:sp>
      <p:grpSp>
        <p:nvGrpSpPr>
          <p:cNvPr id="9" name="Group 8"/>
          <p:cNvGrpSpPr/>
          <p:nvPr/>
        </p:nvGrpSpPr>
        <p:grpSpPr>
          <a:xfrm>
            <a:off x="-120" y="33863"/>
            <a:ext cx="12192120" cy="6519337"/>
            <a:chOff x="0" y="33863"/>
            <a:chExt cx="12192120" cy="6519337"/>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a:blip r:embed="rId5"/>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544303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899042" y="152402"/>
            <a:ext cx="9144000" cy="1356279"/>
          </a:xfrm>
        </p:spPr>
        <p:txBody>
          <a:bodyPr>
            <a:normAutofit/>
          </a:bodyPr>
          <a:lstStyle/>
          <a:p>
            <a:r>
              <a:rPr lang="es-CR" sz="6600" b="1" dirty="0">
                <a:solidFill>
                  <a:srgbClr val="FF6600"/>
                </a:solidFill>
                <a:effectLst>
                  <a:outerShdw blurRad="50800" dist="38100" dir="18900000" algn="bl" rotWithShape="0">
                    <a:prstClr val="black">
                      <a:alpha val="40000"/>
                    </a:prstClr>
                  </a:outerShdw>
                </a:effectLst>
              </a:rPr>
              <a:t>NOVEDADES 2017</a:t>
            </a:r>
          </a:p>
        </p:txBody>
      </p:sp>
      <p:pic>
        <p:nvPicPr>
          <p:cNvPr id="6" name="Imagen 5"/>
          <p:cNvPicPr>
            <a:picLocks noChangeAspect="1"/>
          </p:cNvPicPr>
          <p:nvPr/>
        </p:nvPicPr>
        <p:blipFill>
          <a:blip r:embed="rId2"/>
          <a:stretch>
            <a:fillRect/>
          </a:stretch>
        </p:blipFill>
        <p:spPr>
          <a:xfrm>
            <a:off x="1046982" y="2008018"/>
            <a:ext cx="9739551" cy="4553948"/>
          </a:xfrm>
          <a:prstGeom prst="rect">
            <a:avLst/>
          </a:prstGeom>
        </p:spPr>
      </p:pic>
      <p:grpSp>
        <p:nvGrpSpPr>
          <p:cNvPr id="7" name="Group 6"/>
          <p:cNvGrpSpPr/>
          <p:nvPr/>
        </p:nvGrpSpPr>
        <p:grpSpPr>
          <a:xfrm>
            <a:off x="-120" y="33863"/>
            <a:ext cx="12192120" cy="6519337"/>
            <a:chOff x="0" y="33863"/>
            <a:chExt cx="12192120" cy="6519337"/>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4"/>
            <a:stretch>
              <a:fillRect/>
            </a:stretch>
          </p:blipFill>
          <p:spPr>
            <a:xfrm>
              <a:off x="0" y="6451599"/>
              <a:ext cx="12192120" cy="101601"/>
            </a:xfrm>
            <a:prstGeom prst="rect">
              <a:avLst/>
            </a:prstGeom>
          </p:spPr>
        </p:pic>
      </p:grpSp>
      <p:sp>
        <p:nvSpPr>
          <p:cNvPr id="5" name="Subtítulo 4"/>
          <p:cNvSpPr>
            <a:spLocks noGrp="1"/>
          </p:cNvSpPr>
          <p:nvPr>
            <p:ph type="subTitle" idx="1"/>
          </p:nvPr>
        </p:nvSpPr>
        <p:spPr>
          <a:xfrm>
            <a:off x="831309" y="1373214"/>
            <a:ext cx="9144000" cy="1031321"/>
          </a:xfrm>
        </p:spPr>
        <p:txBody>
          <a:bodyPr>
            <a:normAutofit/>
          </a:bodyPr>
          <a:lstStyle/>
          <a:p>
            <a:r>
              <a:rPr lang="es-CR" sz="4200" dirty="0">
                <a:solidFill>
                  <a:srgbClr val="D0061B"/>
                </a:solidFill>
              </a:rPr>
              <a:t>GOLDEN CARESSE</a:t>
            </a:r>
          </a:p>
        </p:txBody>
      </p:sp>
    </p:spTree>
    <p:extLst>
      <p:ext uri="{BB962C8B-B14F-4D97-AF65-F5344CB8AC3E}">
        <p14:creationId xmlns:p14="http://schemas.microsoft.com/office/powerpoint/2010/main" val="1735051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olar-sunscreen.jpeg"/>
          <p:cNvPicPr>
            <a:picLocks noChangeAspect="1"/>
          </p:cNvPicPr>
          <p:nvPr/>
        </p:nvPicPr>
        <p:blipFill rotWithShape="1">
          <a:blip r:embed="rId3">
            <a:alphaModFix amt="24000"/>
            <a:extLst>
              <a:ext uri="{28A0092B-C50C-407E-A947-70E740481C1C}">
                <a14:useLocalDpi xmlns:a14="http://schemas.microsoft.com/office/drawing/2010/main" val="0"/>
              </a:ext>
            </a:extLst>
          </a:blip>
          <a:srcRect t="3815" b="-1"/>
          <a:stretch/>
        </p:blipFill>
        <p:spPr>
          <a:xfrm>
            <a:off x="0" y="0"/>
            <a:ext cx="12192000" cy="6858000"/>
          </a:xfrm>
          <a:prstGeom prst="rect">
            <a:avLst/>
          </a:prstGeom>
        </p:spPr>
      </p:pic>
      <p:sp>
        <p:nvSpPr>
          <p:cNvPr id="5" name="Rectángulo 4"/>
          <p:cNvSpPr/>
          <p:nvPr/>
        </p:nvSpPr>
        <p:spPr>
          <a:xfrm>
            <a:off x="1212112" y="1840007"/>
            <a:ext cx="8710821" cy="1200329"/>
          </a:xfrm>
          <a:prstGeom prst="rect">
            <a:avLst/>
          </a:prstGeom>
          <a:solidFill>
            <a:schemeClr val="accent2"/>
          </a:solidFill>
        </p:spPr>
        <p:txBody>
          <a:bodyPr wrap="square">
            <a:spAutoFit/>
          </a:bodyPr>
          <a:lstStyle/>
          <a:p>
            <a:pPr algn="ctr"/>
            <a:r>
              <a:rPr lang="es-CR" sz="2400" dirty="0">
                <a:solidFill>
                  <a:schemeClr val="bg1"/>
                </a:solidFill>
                <a:latin typeface="Calibri" panose="020F0502020204030204" pitchFamily="34" charset="0"/>
              </a:rPr>
              <a:t>Incorporan una potente capacidad antioxidante que protege frente a este daño oxidativo, provocado por la radiación solar en general (UVB+ UVA+IR) y por los rayos INFRARROJOS en particular:</a:t>
            </a:r>
            <a:endParaRPr lang="es-CR" sz="2400" dirty="0">
              <a:solidFill>
                <a:schemeClr val="bg1"/>
              </a:solidFill>
            </a:endParaRPr>
          </a:p>
        </p:txBody>
      </p:sp>
      <p:sp>
        <p:nvSpPr>
          <p:cNvPr id="8" name="Marcador de contenido 7"/>
          <p:cNvSpPr>
            <a:spLocks noGrp="1"/>
          </p:cNvSpPr>
          <p:nvPr>
            <p:ph sz="half" idx="2"/>
          </p:nvPr>
        </p:nvSpPr>
        <p:spPr>
          <a:xfrm>
            <a:off x="479954" y="3407750"/>
            <a:ext cx="5527146" cy="2366518"/>
          </a:xfrm>
        </p:spPr>
        <p:txBody>
          <a:bodyPr>
            <a:normAutofit/>
          </a:bodyPr>
          <a:lstStyle/>
          <a:p>
            <a:pPr marL="0" indent="0" algn="ctr">
              <a:buNone/>
            </a:pPr>
            <a:r>
              <a:rPr lang="es-CR" b="1" dirty="0"/>
              <a:t>     </a:t>
            </a:r>
            <a:r>
              <a:rPr lang="es-CR" b="1" dirty="0">
                <a:solidFill>
                  <a:srgbClr val="FF6600"/>
                </a:solidFill>
              </a:rPr>
              <a:t>1. DAÑO OXIDATIVO </a:t>
            </a:r>
          </a:p>
          <a:p>
            <a:pPr marL="0" indent="0" algn="ctr">
              <a:lnSpc>
                <a:spcPct val="50000"/>
              </a:lnSpc>
              <a:buNone/>
            </a:pPr>
            <a:r>
              <a:rPr lang="es-CR" b="1" dirty="0">
                <a:solidFill>
                  <a:srgbClr val="FF6600"/>
                </a:solidFill>
              </a:rPr>
              <a:t>        UVB+ UVA+ IR</a:t>
            </a:r>
          </a:p>
          <a:p>
            <a:pPr algn="ctr"/>
            <a:r>
              <a:rPr lang="es-CR" sz="2200" b="1" dirty="0"/>
              <a:t>Acción Anti-oxidante global</a:t>
            </a:r>
            <a:r>
              <a:rPr lang="es-CR" sz="2200" dirty="0"/>
              <a:t> </a:t>
            </a:r>
          </a:p>
          <a:p>
            <a:pPr marL="0" indent="0" algn="ctr">
              <a:lnSpc>
                <a:spcPct val="50000"/>
              </a:lnSpc>
              <a:buNone/>
            </a:pPr>
            <a:r>
              <a:rPr lang="es-CR" sz="2200" dirty="0"/>
              <a:t>Reducen el estrés oxidativo en la piel.</a:t>
            </a:r>
          </a:p>
        </p:txBody>
      </p:sp>
      <p:sp>
        <p:nvSpPr>
          <p:cNvPr id="10" name="Marcador de contenido 9"/>
          <p:cNvSpPr>
            <a:spLocks noGrp="1"/>
          </p:cNvSpPr>
          <p:nvPr>
            <p:ph sz="quarter" idx="4"/>
          </p:nvPr>
        </p:nvSpPr>
        <p:spPr>
          <a:xfrm>
            <a:off x="5703088" y="3407748"/>
            <a:ext cx="5485612" cy="3149327"/>
          </a:xfrm>
        </p:spPr>
        <p:txBody>
          <a:bodyPr>
            <a:normAutofit/>
          </a:bodyPr>
          <a:lstStyle/>
          <a:p>
            <a:pPr marL="0" indent="0" algn="ctr">
              <a:buNone/>
            </a:pPr>
            <a:r>
              <a:rPr lang="es-CR" b="1" dirty="0">
                <a:solidFill>
                  <a:srgbClr val="FF6600"/>
                </a:solidFill>
              </a:rPr>
              <a:t>2. DAÑO OXIDATIVO IR</a:t>
            </a:r>
          </a:p>
          <a:p>
            <a:pPr marL="0" indent="0" algn="ctr">
              <a:lnSpc>
                <a:spcPct val="50000"/>
              </a:lnSpc>
              <a:buNone/>
            </a:pPr>
            <a:endParaRPr lang="es-CR" dirty="0"/>
          </a:p>
          <a:p>
            <a:pPr algn="ctr"/>
            <a:r>
              <a:rPr lang="es-CR" sz="2200" b="1" dirty="0"/>
              <a:t>Acción Anti-oxidante frente a los RL provocados por los infrarrojos</a:t>
            </a:r>
            <a:endParaRPr lang="es-CR" sz="2200" dirty="0"/>
          </a:p>
          <a:p>
            <a:pPr marL="0" indent="0" algn="ctr">
              <a:lnSpc>
                <a:spcPct val="80000"/>
              </a:lnSpc>
              <a:buNone/>
            </a:pPr>
            <a:r>
              <a:rPr lang="es-CR" sz="2200" dirty="0"/>
              <a:t>Disminuyen la cantidad de radicales libres generados por los </a:t>
            </a:r>
            <a:r>
              <a:rPr lang="es-CR" sz="2200" b="1" i="1" dirty="0"/>
              <a:t>Infrarrojos</a:t>
            </a:r>
            <a:r>
              <a:rPr lang="es-CR" sz="2200" b="1" dirty="0"/>
              <a:t> </a:t>
            </a:r>
            <a:r>
              <a:rPr lang="es-CR" sz="2200" dirty="0"/>
              <a:t>en la piel.</a:t>
            </a:r>
          </a:p>
        </p:txBody>
      </p:sp>
      <p:sp>
        <p:nvSpPr>
          <p:cNvPr id="7" name="Rectángulo 3"/>
          <p:cNvSpPr/>
          <p:nvPr/>
        </p:nvSpPr>
        <p:spPr>
          <a:xfrm>
            <a:off x="292591" y="186267"/>
            <a:ext cx="7212419" cy="1426031"/>
          </a:xfrm>
          <a:prstGeom prst="rect">
            <a:avLst/>
          </a:prstGeom>
        </p:spPr>
        <p:txBody>
          <a:bodyPr wrap="square">
            <a:spAutoFit/>
          </a:bodyPr>
          <a:lstStyle/>
          <a:p>
            <a:endParaRPr lang="es-CR" sz="1200" dirty="0">
              <a:solidFill>
                <a:srgbClr val="000000"/>
              </a:solidFill>
              <a:latin typeface="Calibri" panose="020F0502020204030204" pitchFamily="34" charset="0"/>
            </a:endParaRPr>
          </a:p>
          <a:p>
            <a:r>
              <a:rPr lang="es-CR" sz="4800" b="1" dirty="0">
                <a:solidFill>
                  <a:srgbClr val="FF6600"/>
                </a:solidFill>
                <a:effectLst>
                  <a:outerShdw blurRad="50800" dist="38100" dir="18900000" algn="bl" rotWithShape="0">
                    <a:prstClr val="black">
                      <a:alpha val="40000"/>
                    </a:prstClr>
                  </a:outerShdw>
                </a:effectLst>
                <a:latin typeface="Calibri" panose="020F0502020204030204" pitchFamily="34" charset="0"/>
              </a:rPr>
              <a:t>GOLDEN CARESSE</a:t>
            </a:r>
            <a:endParaRPr lang="es-CR" sz="4800" dirty="0">
              <a:solidFill>
                <a:srgbClr val="FF6600"/>
              </a:solidFill>
              <a:effectLst>
                <a:outerShdw blurRad="50800" dist="38100" dir="18900000" algn="bl" rotWithShape="0">
                  <a:prstClr val="black">
                    <a:alpha val="40000"/>
                  </a:prstClr>
                </a:outerShdw>
              </a:effectLst>
              <a:latin typeface="Calibri" panose="020F0502020204030204" pitchFamily="34" charset="0"/>
            </a:endParaRPr>
          </a:p>
          <a:p>
            <a:pPr>
              <a:lnSpc>
                <a:spcPct val="80000"/>
              </a:lnSpc>
            </a:pPr>
            <a:r>
              <a:rPr lang="es-CR" sz="3200" b="1" dirty="0">
                <a:solidFill>
                  <a:srgbClr val="FF6600"/>
                </a:solidFill>
                <a:effectLst>
                  <a:outerShdw blurRad="50800" dist="38100" dir="18900000" algn="bl" rotWithShape="0">
                    <a:prstClr val="black">
                      <a:alpha val="40000"/>
                    </a:prstClr>
                  </a:outerShdw>
                </a:effectLst>
                <a:latin typeface="Calibri" panose="020F0502020204030204" pitchFamily="34" charset="0"/>
              </a:rPr>
              <a:t>LA COSMÉTICA SOLAR MÁS AVANZADA</a:t>
            </a:r>
            <a:endParaRPr lang="es-CR" sz="3200" dirty="0">
              <a:solidFill>
                <a:srgbClr val="FF6600"/>
              </a:solidFill>
              <a:effectLst>
                <a:outerShdw blurRad="50800" dist="38100" dir="18900000" algn="bl" rotWithShape="0">
                  <a:prstClr val="black">
                    <a:alpha val="40000"/>
                  </a:prstClr>
                </a:outerShdw>
              </a:effectLst>
            </a:endParaRPr>
          </a:p>
        </p:txBody>
      </p:sp>
      <p:grpSp>
        <p:nvGrpSpPr>
          <p:cNvPr id="9" name="Group 8"/>
          <p:cNvGrpSpPr/>
          <p:nvPr/>
        </p:nvGrpSpPr>
        <p:grpSpPr>
          <a:xfrm>
            <a:off x="-120" y="33863"/>
            <a:ext cx="12192120" cy="6519337"/>
            <a:chOff x="0" y="33863"/>
            <a:chExt cx="12192120" cy="6519337"/>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p:cNvPicPr>
              <a:picLocks noChangeAspect="1"/>
            </p:cNvPicPr>
            <p:nvPr/>
          </p:nvPicPr>
          <p:blipFill>
            <a:blip r:embed="rId5"/>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2146418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9"/>
          <p:cNvSpPr/>
          <p:nvPr/>
        </p:nvSpPr>
        <p:spPr>
          <a:xfrm>
            <a:off x="591880" y="5486200"/>
            <a:ext cx="2076892" cy="859465"/>
          </a:xfrm>
          <a:prstGeom prst="roundRect">
            <a:avLst/>
          </a:prstGeom>
          <a:solidFill>
            <a:schemeClr val="bg1"/>
          </a:solidFill>
          <a:ln w="19050">
            <a:solidFill>
              <a:srgbClr val="FF66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R" dirty="0">
                <a:solidFill>
                  <a:schemeClr val="tx1"/>
                </a:solidFill>
              </a:rPr>
              <a:t>Crema </a:t>
            </a:r>
            <a:r>
              <a:rPr lang="es-CR" dirty="0" err="1">
                <a:solidFill>
                  <a:schemeClr val="tx1"/>
                </a:solidFill>
              </a:rPr>
              <a:t>antiedad</a:t>
            </a:r>
            <a:r>
              <a:rPr lang="es-CR" dirty="0">
                <a:solidFill>
                  <a:schemeClr val="tx1"/>
                </a:solidFill>
              </a:rPr>
              <a:t> solar avanzada </a:t>
            </a:r>
          </a:p>
          <a:p>
            <a:pPr algn="ctr"/>
            <a:r>
              <a:rPr lang="es-CR" dirty="0">
                <a:solidFill>
                  <a:schemeClr val="tx1"/>
                </a:solidFill>
              </a:rPr>
              <a:t>SPF 30/ SPF 50+</a:t>
            </a:r>
          </a:p>
        </p:txBody>
      </p:sp>
      <p:sp>
        <p:nvSpPr>
          <p:cNvPr id="8" name="Rectángulo 7"/>
          <p:cNvSpPr/>
          <p:nvPr/>
        </p:nvSpPr>
        <p:spPr>
          <a:xfrm>
            <a:off x="1070345" y="1243741"/>
            <a:ext cx="8971122" cy="1354217"/>
          </a:xfrm>
          <a:prstGeom prst="rect">
            <a:avLst/>
          </a:prstGeom>
        </p:spPr>
        <p:txBody>
          <a:bodyPr wrap="square">
            <a:spAutoFit/>
          </a:bodyPr>
          <a:lstStyle/>
          <a:p>
            <a:pPr algn="ctr"/>
            <a:r>
              <a:rPr lang="es-ES" sz="4400" b="1" dirty="0">
                <a:solidFill>
                  <a:srgbClr val="FF6600"/>
                </a:solidFill>
                <a:latin typeface="Arial" panose="020B0604020202020204" pitchFamily="34" charset="0"/>
                <a:ea typeface="Times New Roman" panose="02020603050405020304" pitchFamily="18" charset="0"/>
              </a:rPr>
              <a:t>IR</a:t>
            </a:r>
            <a:r>
              <a:rPr lang="es-ES" sz="3200" dirty="0">
                <a:solidFill>
                  <a:srgbClr val="FF6600"/>
                </a:solidFill>
                <a:latin typeface="Arial" panose="020B0604020202020204" pitchFamily="34" charset="0"/>
                <a:ea typeface="Times New Roman" panose="02020603050405020304" pitchFamily="18" charset="0"/>
              </a:rPr>
              <a:t> </a:t>
            </a:r>
          </a:p>
          <a:p>
            <a:pPr algn="ctr"/>
            <a:r>
              <a:rPr lang="es-ES" b="1" dirty="0">
                <a:latin typeface="Arial" panose="020B0604020202020204" pitchFamily="34" charset="0"/>
                <a:ea typeface="Times New Roman" panose="02020603050405020304" pitchFamily="18" charset="0"/>
              </a:rPr>
              <a:t>NUEVA ACCIÓN PROTECTORA FRENTE A LOS</a:t>
            </a:r>
            <a:r>
              <a:rPr lang="es-ES" b="1" dirty="0">
                <a:solidFill>
                  <a:srgbClr val="404040"/>
                </a:solidFill>
                <a:latin typeface="Arial" panose="020B0604020202020204" pitchFamily="34" charset="0"/>
                <a:ea typeface="Times New Roman" panose="02020603050405020304" pitchFamily="18" charset="0"/>
              </a:rPr>
              <a:t> </a:t>
            </a:r>
            <a:r>
              <a:rPr lang="es-ES" sz="2000" b="1" dirty="0">
                <a:solidFill>
                  <a:srgbClr val="404040"/>
                </a:solidFill>
                <a:latin typeface="Arial" panose="020B0604020202020204" pitchFamily="34" charset="0"/>
                <a:ea typeface="Times New Roman" panose="02020603050405020304" pitchFamily="18" charset="0"/>
              </a:rPr>
              <a:t>INFRARROJOS</a:t>
            </a:r>
            <a:r>
              <a:rPr lang="es-ES" b="1" dirty="0">
                <a:latin typeface="Arial" panose="020B0604020202020204" pitchFamily="34" charset="0"/>
                <a:ea typeface="Times New Roman" panose="02020603050405020304" pitchFamily="18" charset="0"/>
              </a:rPr>
              <a:t> </a:t>
            </a:r>
          </a:p>
          <a:p>
            <a:pPr algn="ctr"/>
            <a:r>
              <a:rPr lang="es-ES" b="1" dirty="0">
                <a:latin typeface="Arial" panose="020B0604020202020204" pitchFamily="34" charset="0"/>
                <a:ea typeface="Times New Roman" panose="02020603050405020304" pitchFamily="18" charset="0"/>
              </a:rPr>
              <a:t>EN LOS SIGUIENTES PRODUCTOS:</a:t>
            </a:r>
            <a:endParaRPr lang="es-CR" b="1" dirty="0"/>
          </a:p>
        </p:txBody>
      </p:sp>
      <p:pic>
        <p:nvPicPr>
          <p:cNvPr id="9" name="Imagen 8"/>
          <p:cNvPicPr>
            <a:picLocks noChangeAspect="1"/>
          </p:cNvPicPr>
          <p:nvPr/>
        </p:nvPicPr>
        <p:blipFill>
          <a:blip r:embed="rId2"/>
          <a:stretch>
            <a:fillRect/>
          </a:stretch>
        </p:blipFill>
        <p:spPr>
          <a:xfrm>
            <a:off x="499287" y="2775893"/>
            <a:ext cx="2530992" cy="2530992"/>
          </a:xfrm>
          <a:prstGeom prst="rect">
            <a:avLst/>
          </a:prstGeom>
        </p:spPr>
      </p:pic>
      <p:pic>
        <p:nvPicPr>
          <p:cNvPr id="11" name="Imagen 10"/>
          <p:cNvPicPr>
            <a:picLocks noChangeAspect="1"/>
          </p:cNvPicPr>
          <p:nvPr/>
        </p:nvPicPr>
        <p:blipFill>
          <a:blip r:embed="rId3"/>
          <a:stretch>
            <a:fillRect/>
          </a:stretch>
        </p:blipFill>
        <p:spPr>
          <a:xfrm>
            <a:off x="3034581" y="2940834"/>
            <a:ext cx="2463652" cy="2463652"/>
          </a:xfrm>
          <a:prstGeom prst="rect">
            <a:avLst/>
          </a:prstGeom>
        </p:spPr>
      </p:pic>
      <p:sp>
        <p:nvSpPr>
          <p:cNvPr id="12" name="Rectángulo redondeado 11"/>
          <p:cNvSpPr/>
          <p:nvPr/>
        </p:nvSpPr>
        <p:spPr>
          <a:xfrm>
            <a:off x="3182231" y="5489625"/>
            <a:ext cx="2076892" cy="859465"/>
          </a:xfrm>
          <a:prstGeom prst="roundRect">
            <a:avLst/>
          </a:prstGeom>
          <a:solidFill>
            <a:schemeClr val="bg1"/>
          </a:solidFill>
          <a:ln w="19050">
            <a:solidFill>
              <a:srgbClr val="FF66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R" dirty="0">
                <a:solidFill>
                  <a:schemeClr val="tx1"/>
                </a:solidFill>
              </a:rPr>
              <a:t>Emulsión Fluida Alta Protección y Confort SPF 50+</a:t>
            </a:r>
          </a:p>
        </p:txBody>
      </p:sp>
      <p:pic>
        <p:nvPicPr>
          <p:cNvPr id="13" name="Imagen 12"/>
          <p:cNvPicPr>
            <a:picLocks noChangeAspect="1"/>
          </p:cNvPicPr>
          <p:nvPr/>
        </p:nvPicPr>
        <p:blipFill>
          <a:blip r:embed="rId4"/>
          <a:stretch>
            <a:fillRect/>
          </a:stretch>
        </p:blipFill>
        <p:spPr>
          <a:xfrm>
            <a:off x="5771685" y="2974702"/>
            <a:ext cx="2509726" cy="2509726"/>
          </a:xfrm>
          <a:prstGeom prst="rect">
            <a:avLst/>
          </a:prstGeom>
        </p:spPr>
      </p:pic>
      <p:sp>
        <p:nvSpPr>
          <p:cNvPr id="14" name="Rectángulo redondeado 13"/>
          <p:cNvSpPr/>
          <p:nvPr/>
        </p:nvSpPr>
        <p:spPr>
          <a:xfrm>
            <a:off x="5865852" y="5489625"/>
            <a:ext cx="2076892" cy="859465"/>
          </a:xfrm>
          <a:prstGeom prst="roundRect">
            <a:avLst/>
          </a:prstGeom>
          <a:solidFill>
            <a:schemeClr val="bg1"/>
          </a:solidFill>
          <a:ln w="19050">
            <a:solidFill>
              <a:srgbClr val="FF66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R" dirty="0">
                <a:solidFill>
                  <a:schemeClr val="tx1"/>
                </a:solidFill>
              </a:rPr>
              <a:t>Emulsión </a:t>
            </a:r>
            <a:r>
              <a:rPr lang="es-CR" dirty="0" err="1">
                <a:solidFill>
                  <a:schemeClr val="tx1"/>
                </a:solidFill>
              </a:rPr>
              <a:t>Antiedad</a:t>
            </a:r>
            <a:r>
              <a:rPr lang="es-CR" dirty="0">
                <a:solidFill>
                  <a:schemeClr val="tx1"/>
                </a:solidFill>
              </a:rPr>
              <a:t> Solar Avanzada</a:t>
            </a:r>
          </a:p>
          <a:p>
            <a:pPr algn="ctr"/>
            <a:r>
              <a:rPr lang="es-CR" dirty="0">
                <a:solidFill>
                  <a:schemeClr val="tx1"/>
                </a:solidFill>
              </a:rPr>
              <a:t> SPF 50- SPF 30</a:t>
            </a:r>
          </a:p>
        </p:txBody>
      </p:sp>
      <p:pic>
        <p:nvPicPr>
          <p:cNvPr id="15" name="Imagen 14"/>
          <p:cNvPicPr>
            <a:picLocks noChangeAspect="1"/>
          </p:cNvPicPr>
          <p:nvPr/>
        </p:nvPicPr>
        <p:blipFill>
          <a:blip r:embed="rId5"/>
          <a:stretch>
            <a:fillRect/>
          </a:stretch>
        </p:blipFill>
        <p:spPr>
          <a:xfrm>
            <a:off x="8289753" y="3166750"/>
            <a:ext cx="2326403" cy="2326403"/>
          </a:xfrm>
          <a:prstGeom prst="rect">
            <a:avLst/>
          </a:prstGeom>
        </p:spPr>
      </p:pic>
      <p:sp>
        <p:nvSpPr>
          <p:cNvPr id="16" name="Rectángulo redondeado 15"/>
          <p:cNvSpPr/>
          <p:nvPr/>
        </p:nvSpPr>
        <p:spPr>
          <a:xfrm>
            <a:off x="8539264" y="5486200"/>
            <a:ext cx="2076892" cy="859465"/>
          </a:xfrm>
          <a:prstGeom prst="roundRect">
            <a:avLst/>
          </a:prstGeom>
          <a:solidFill>
            <a:schemeClr val="bg1"/>
          </a:solidFill>
          <a:ln w="19050">
            <a:solidFill>
              <a:srgbClr val="FF66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R" dirty="0" err="1">
                <a:solidFill>
                  <a:schemeClr val="tx1"/>
                </a:solidFill>
              </a:rPr>
              <a:t>Sun</a:t>
            </a:r>
            <a:r>
              <a:rPr lang="es-CR" dirty="0">
                <a:solidFill>
                  <a:schemeClr val="tx1"/>
                </a:solidFill>
              </a:rPr>
              <a:t> CC </a:t>
            </a:r>
            <a:r>
              <a:rPr lang="es-CR" dirty="0" err="1">
                <a:solidFill>
                  <a:schemeClr val="tx1"/>
                </a:solidFill>
              </a:rPr>
              <a:t>Cream</a:t>
            </a:r>
            <a:endParaRPr lang="es-CR" dirty="0">
              <a:solidFill>
                <a:schemeClr val="tx1"/>
              </a:solidFill>
            </a:endParaRPr>
          </a:p>
        </p:txBody>
      </p:sp>
      <p:sp>
        <p:nvSpPr>
          <p:cNvPr id="17" name="Título 3"/>
          <p:cNvSpPr txBox="1">
            <a:spLocks/>
          </p:cNvSpPr>
          <p:nvPr/>
        </p:nvSpPr>
        <p:spPr>
          <a:xfrm>
            <a:off x="1423975" y="355599"/>
            <a:ext cx="8346558" cy="104986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R" sz="6600" b="1" dirty="0">
                <a:solidFill>
                  <a:srgbClr val="FF6600"/>
                </a:solidFill>
                <a:effectLst>
                  <a:outerShdw blurRad="50800" dist="38100" dir="18900000" algn="bl" rotWithShape="0">
                    <a:prstClr val="black">
                      <a:alpha val="40000"/>
                    </a:prstClr>
                  </a:outerShdw>
                </a:effectLst>
              </a:rPr>
              <a:t>NOVEDADES 2017</a:t>
            </a:r>
          </a:p>
        </p:txBody>
      </p:sp>
      <p:grpSp>
        <p:nvGrpSpPr>
          <p:cNvPr id="19" name="Group 18"/>
          <p:cNvGrpSpPr/>
          <p:nvPr/>
        </p:nvGrpSpPr>
        <p:grpSpPr>
          <a:xfrm>
            <a:off x="-120" y="33863"/>
            <a:ext cx="12192120" cy="6519337"/>
            <a:chOff x="0" y="33863"/>
            <a:chExt cx="12192120" cy="6519337"/>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0"/>
            <p:cNvPicPr>
              <a:picLocks noChangeAspect="1"/>
            </p:cNvPicPr>
            <p:nvPr/>
          </p:nvPicPr>
          <p:blipFill>
            <a:blip r:embed="rId7"/>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3655529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4884" y="268160"/>
            <a:ext cx="3620583" cy="769441"/>
          </a:xfrm>
          <a:prstGeom prst="rect">
            <a:avLst/>
          </a:prstGeom>
        </p:spPr>
        <p:txBody>
          <a:bodyPr wrap="square">
            <a:spAutoFit/>
          </a:bodyPr>
          <a:lstStyle/>
          <a:p>
            <a:r>
              <a:rPr lang="es-ES" sz="4400" b="1" dirty="0">
                <a:solidFill>
                  <a:srgbClr val="D0061B"/>
                </a:solidFill>
                <a:latin typeface="Arial" panose="020B0604020202020204" pitchFamily="34" charset="0"/>
                <a:ea typeface="Times New Roman" panose="02020603050405020304" pitchFamily="18" charset="0"/>
              </a:rPr>
              <a:t>ICE FUSION</a:t>
            </a:r>
            <a:r>
              <a:rPr lang="es-ES" sz="4400" dirty="0">
                <a:solidFill>
                  <a:srgbClr val="D0061B"/>
                </a:solidFill>
                <a:latin typeface="Arial" panose="020B0604020202020204" pitchFamily="34" charset="0"/>
                <a:ea typeface="Times New Roman" panose="02020603050405020304" pitchFamily="18" charset="0"/>
              </a:rPr>
              <a:t> </a:t>
            </a:r>
            <a:endParaRPr lang="es-CR" sz="4400" dirty="0">
              <a:solidFill>
                <a:srgbClr val="D0061B"/>
              </a:solidFill>
            </a:endParaRPr>
          </a:p>
        </p:txBody>
      </p:sp>
      <p:sp>
        <p:nvSpPr>
          <p:cNvPr id="3" name="Rectángulo 2"/>
          <p:cNvSpPr/>
          <p:nvPr/>
        </p:nvSpPr>
        <p:spPr>
          <a:xfrm>
            <a:off x="324884" y="992748"/>
            <a:ext cx="5415516" cy="1095685"/>
          </a:xfrm>
          <a:prstGeom prst="rect">
            <a:avLst/>
          </a:prstGeom>
        </p:spPr>
        <p:txBody>
          <a:bodyPr wrap="square">
            <a:spAutoFit/>
          </a:bodyPr>
          <a:lstStyle/>
          <a:p>
            <a:pPr>
              <a:lnSpc>
                <a:spcPct val="90000"/>
              </a:lnSpc>
              <a:spcAft>
                <a:spcPts val="0"/>
              </a:spcAft>
            </a:pPr>
            <a:r>
              <a:rPr lang="es-ES" sz="2400" b="1" dirty="0">
                <a:solidFill>
                  <a:srgbClr val="FF6600"/>
                </a:solidFill>
                <a:latin typeface="Arial" panose="020B0604020202020204" pitchFamily="34" charset="0"/>
                <a:ea typeface="Times New Roman" panose="02020603050405020304" pitchFamily="18" charset="0"/>
              </a:rPr>
              <a:t>ICE FUSION SPF30 </a:t>
            </a:r>
            <a:r>
              <a:rPr lang="es-ES" sz="2400" dirty="0">
                <a:solidFill>
                  <a:srgbClr val="FF6600"/>
                </a:solidFill>
                <a:latin typeface="Arial" panose="020B0604020202020204" pitchFamily="34" charset="0"/>
                <a:ea typeface="Times New Roman" panose="02020603050405020304" pitchFamily="18" charset="0"/>
              </a:rPr>
              <a:t>BRUMA SOLAR REFRESCANTE </a:t>
            </a:r>
            <a:endParaRPr lang="es-CR" sz="2400" dirty="0">
              <a:solidFill>
                <a:srgbClr val="FF6600"/>
              </a:solidFill>
              <a:latin typeface="Times New Roman" panose="02020603050405020304" pitchFamily="18" charset="0"/>
              <a:ea typeface="Times New Roman" panose="02020603050405020304" pitchFamily="18" charset="0"/>
            </a:endParaRPr>
          </a:p>
          <a:p>
            <a:pPr>
              <a:lnSpc>
                <a:spcPct val="90000"/>
              </a:lnSpc>
              <a:spcAft>
                <a:spcPts val="0"/>
              </a:spcAft>
            </a:pPr>
            <a:r>
              <a:rPr lang="es-ES" sz="2400" dirty="0">
                <a:solidFill>
                  <a:srgbClr val="FF6600"/>
                </a:solidFill>
                <a:latin typeface="Arial" panose="020B0604020202020204" pitchFamily="34" charset="0"/>
                <a:ea typeface="Times New Roman" panose="02020603050405020304" pitchFamily="18" charset="0"/>
              </a:rPr>
              <a:t>INVISIBLE EFFECT</a:t>
            </a:r>
            <a:endParaRPr lang="es-CR" sz="2400" dirty="0">
              <a:solidFill>
                <a:srgbClr val="FF6600"/>
              </a:solidFill>
              <a:effectLst/>
              <a:latin typeface="Times New Roman" panose="02020603050405020304" pitchFamily="18" charset="0"/>
              <a:ea typeface="Times New Roman" panose="02020603050405020304" pitchFamily="18" charset="0"/>
            </a:endParaRPr>
          </a:p>
        </p:txBody>
      </p:sp>
      <p:grpSp>
        <p:nvGrpSpPr>
          <p:cNvPr id="4" name="Group 3"/>
          <p:cNvGrpSpPr/>
          <p:nvPr/>
        </p:nvGrpSpPr>
        <p:grpSpPr>
          <a:xfrm>
            <a:off x="5680997" y="199376"/>
            <a:ext cx="5511542" cy="6506225"/>
            <a:chOff x="5714865" y="233243"/>
            <a:chExt cx="5511542" cy="6506225"/>
          </a:xfrm>
        </p:grpSpPr>
        <p:pic>
          <p:nvPicPr>
            <p:cNvPr id="6" name="Imagen 5"/>
            <p:cNvPicPr>
              <a:picLocks noChangeAspect="1"/>
            </p:cNvPicPr>
            <p:nvPr/>
          </p:nvPicPr>
          <p:blipFill>
            <a:blip r:embed="rId2"/>
            <a:stretch>
              <a:fillRect/>
            </a:stretch>
          </p:blipFill>
          <p:spPr>
            <a:xfrm>
              <a:off x="5714865" y="233243"/>
              <a:ext cx="5511542" cy="6343793"/>
            </a:xfrm>
            <a:prstGeom prst="rect">
              <a:avLst/>
            </a:prstGeom>
          </p:spPr>
        </p:pic>
        <p:sp>
          <p:nvSpPr>
            <p:cNvPr id="7" name="Elipse 6"/>
            <p:cNvSpPr/>
            <p:nvPr/>
          </p:nvSpPr>
          <p:spPr>
            <a:xfrm>
              <a:off x="5757333" y="5469468"/>
              <a:ext cx="1134534" cy="127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schemeClr val="bg1"/>
                </a:solidFill>
              </a:endParaRPr>
            </a:p>
          </p:txBody>
        </p:sp>
      </p:grpSp>
      <p:sp>
        <p:nvSpPr>
          <p:cNvPr id="8" name="Rectángulo 7"/>
          <p:cNvSpPr/>
          <p:nvPr/>
        </p:nvSpPr>
        <p:spPr>
          <a:xfrm>
            <a:off x="324884" y="2374364"/>
            <a:ext cx="6096000" cy="2492990"/>
          </a:xfrm>
          <a:prstGeom prst="rect">
            <a:avLst/>
          </a:prstGeom>
        </p:spPr>
        <p:txBody>
          <a:bodyPr>
            <a:spAutoFit/>
          </a:bodyPr>
          <a:lstStyle/>
          <a:p>
            <a:pPr>
              <a:spcAft>
                <a:spcPts val="0"/>
              </a:spcAft>
            </a:pPr>
            <a:r>
              <a:rPr lang="es-ES" sz="2000" b="1" dirty="0">
                <a:solidFill>
                  <a:srgbClr val="404040"/>
                </a:solidFill>
                <a:latin typeface="Arial" panose="020B0604020202020204" pitchFamily="34" charset="0"/>
                <a:ea typeface="Times New Roman" panose="02020603050405020304" pitchFamily="18" charset="0"/>
              </a:rPr>
              <a:t>UN SOPLO DE AIRE FRESCO </a:t>
            </a:r>
            <a:endParaRPr lang="es-CR" sz="2000" dirty="0">
              <a:latin typeface="Times New Roman" panose="02020603050405020304" pitchFamily="18" charset="0"/>
              <a:ea typeface="Times New Roman" panose="02020603050405020304" pitchFamily="18" charset="0"/>
            </a:endParaRPr>
          </a:p>
          <a:p>
            <a:pPr marL="457200">
              <a:spcAft>
                <a:spcPts val="0"/>
              </a:spcAft>
            </a:pPr>
            <a:r>
              <a:rPr lang="es-ES" dirty="0">
                <a:solidFill>
                  <a:srgbClr val="404040"/>
                </a:solidFill>
                <a:latin typeface="Arial" panose="020B0604020202020204" pitchFamily="34" charset="0"/>
                <a:ea typeface="Times New Roman" panose="02020603050405020304" pitchFamily="18" charset="0"/>
              </a:rPr>
              <a:t> </a:t>
            </a:r>
            <a:endParaRPr lang="es-CR" sz="1400" dirty="0">
              <a:latin typeface="Times New Roman" panose="02020603050405020304" pitchFamily="18" charset="0"/>
              <a:ea typeface="Times New Roman" panose="02020603050405020304" pitchFamily="18" charset="0"/>
            </a:endParaRPr>
          </a:p>
          <a:p>
            <a:pPr>
              <a:lnSpc>
                <a:spcPct val="50000"/>
              </a:lnSpc>
            </a:pPr>
            <a:r>
              <a:rPr lang="es-ES" dirty="0">
                <a:solidFill>
                  <a:srgbClr val="D0061B"/>
                </a:solidFill>
                <a:latin typeface="Arial" panose="020B0604020202020204" pitchFamily="34" charset="0"/>
                <a:ea typeface="Times New Roman" panose="02020603050405020304" pitchFamily="18" charset="0"/>
              </a:rPr>
              <a:t>• </a:t>
            </a:r>
            <a:r>
              <a:rPr lang="es-ES" dirty="0">
                <a:solidFill>
                  <a:srgbClr val="404040"/>
                </a:solidFill>
                <a:latin typeface="Arial" panose="020B0604020202020204" pitchFamily="34" charset="0"/>
                <a:ea typeface="Times New Roman" panose="02020603050405020304" pitchFamily="18" charset="0"/>
              </a:rPr>
              <a:t>La nueva </a:t>
            </a:r>
            <a:r>
              <a:rPr lang="es-ES" sz="2000" b="1" dirty="0">
                <a:solidFill>
                  <a:srgbClr val="D0061B"/>
                </a:solidFill>
                <a:latin typeface="Arial" panose="020B0604020202020204" pitchFamily="34" charset="0"/>
                <a:ea typeface="Times New Roman" panose="02020603050405020304" pitchFamily="18" charset="0"/>
              </a:rPr>
              <a:t>ICE FUSION SPF30</a:t>
            </a:r>
            <a:r>
              <a:rPr lang="es-ES" sz="2000" dirty="0">
                <a:solidFill>
                  <a:srgbClr val="D0061B"/>
                </a:solidFill>
                <a:latin typeface="Arial" panose="020B0604020202020204" pitchFamily="34" charset="0"/>
                <a:ea typeface="Times New Roman" panose="02020603050405020304" pitchFamily="18" charset="0"/>
              </a:rPr>
              <a:t> </a:t>
            </a:r>
            <a:r>
              <a:rPr lang="es-ES" dirty="0">
                <a:solidFill>
                  <a:srgbClr val="404040"/>
                </a:solidFill>
                <a:latin typeface="Arial" panose="020B0604020202020204" pitchFamily="34" charset="0"/>
                <a:ea typeface="Times New Roman" panose="02020603050405020304" pitchFamily="18" charset="0"/>
              </a:rPr>
              <a:t>proyecta sobre la piel</a:t>
            </a:r>
          </a:p>
          <a:p>
            <a:r>
              <a:rPr lang="es-ES" dirty="0">
                <a:solidFill>
                  <a:srgbClr val="404040"/>
                </a:solidFill>
                <a:latin typeface="Arial" panose="020B0604020202020204" pitchFamily="34" charset="0"/>
                <a:ea typeface="Times New Roman" panose="02020603050405020304" pitchFamily="18" charset="0"/>
              </a:rPr>
              <a:t>  la más avanzada tecnología de protección solar. Una</a:t>
            </a:r>
          </a:p>
          <a:p>
            <a:r>
              <a:rPr lang="es-ES" dirty="0">
                <a:solidFill>
                  <a:srgbClr val="404040"/>
                </a:solidFill>
                <a:latin typeface="Arial" panose="020B0604020202020204" pitchFamily="34" charset="0"/>
                <a:ea typeface="Times New Roman" panose="02020603050405020304" pitchFamily="18" charset="0"/>
              </a:rPr>
              <a:t>  textura aérea, que mantiene la piel hidratada, con una</a:t>
            </a:r>
          </a:p>
          <a:p>
            <a:r>
              <a:rPr lang="es-ES" dirty="0">
                <a:solidFill>
                  <a:srgbClr val="404040"/>
                </a:solidFill>
                <a:latin typeface="Arial" panose="020B0604020202020204" pitchFamily="34" charset="0"/>
                <a:ea typeface="Times New Roman" panose="02020603050405020304" pitchFamily="18" charset="0"/>
              </a:rPr>
              <a:t>  agradable sensación de frescor, suavidad y bienestar en</a:t>
            </a:r>
          </a:p>
          <a:p>
            <a:r>
              <a:rPr lang="es-ES" dirty="0">
                <a:solidFill>
                  <a:srgbClr val="404040"/>
                </a:solidFill>
                <a:latin typeface="Arial" panose="020B0604020202020204" pitchFamily="34" charset="0"/>
                <a:ea typeface="Times New Roman" panose="02020603050405020304" pitchFamily="18" charset="0"/>
              </a:rPr>
              <a:t>  el momento de la exposición.</a:t>
            </a:r>
          </a:p>
          <a:p>
            <a:endParaRPr lang="es-ES" dirty="0">
              <a:solidFill>
                <a:srgbClr val="404040"/>
              </a:solidFill>
              <a:latin typeface="Arial" panose="020B0604020202020204" pitchFamily="34" charset="0"/>
            </a:endParaRPr>
          </a:p>
          <a:p>
            <a:r>
              <a:rPr lang="es-ES" dirty="0">
                <a:solidFill>
                  <a:srgbClr val="D0061B"/>
                </a:solidFill>
                <a:latin typeface="Arial" panose="020B0604020202020204" pitchFamily="34" charset="0"/>
                <a:ea typeface="Times New Roman" panose="02020603050405020304" pitchFamily="18" charset="0"/>
              </a:rPr>
              <a:t>• </a:t>
            </a:r>
            <a:r>
              <a:rPr lang="es-ES" dirty="0">
                <a:solidFill>
                  <a:srgbClr val="404040"/>
                </a:solidFill>
                <a:latin typeface="Arial" panose="020B0604020202020204" pitchFamily="34" charset="0"/>
              </a:rPr>
              <a:t>Adecuado para todo tipo de pieles.</a:t>
            </a:r>
            <a:endParaRPr lang="es-CR" dirty="0"/>
          </a:p>
        </p:txBody>
      </p:sp>
      <p:sp>
        <p:nvSpPr>
          <p:cNvPr id="9" name="Rectángulo 8"/>
          <p:cNvSpPr/>
          <p:nvPr/>
        </p:nvSpPr>
        <p:spPr>
          <a:xfrm>
            <a:off x="263253" y="5173422"/>
            <a:ext cx="6096000" cy="1200329"/>
          </a:xfrm>
          <a:prstGeom prst="rect">
            <a:avLst/>
          </a:prstGeom>
        </p:spPr>
        <p:txBody>
          <a:bodyPr>
            <a:spAutoFit/>
          </a:bodyPr>
          <a:lstStyle/>
          <a:p>
            <a:r>
              <a:rPr lang="es-ES" b="1" dirty="0">
                <a:solidFill>
                  <a:srgbClr val="404040"/>
                </a:solidFill>
                <a:latin typeface="Arial" panose="020B0604020202020204" pitchFamily="34" charset="0"/>
                <a:ea typeface="Times New Roman" panose="02020603050405020304" pitchFamily="18" charset="0"/>
              </a:rPr>
              <a:t>Modo de uso:</a:t>
            </a:r>
            <a:r>
              <a:rPr lang="es-ES" dirty="0">
                <a:solidFill>
                  <a:srgbClr val="404040"/>
                </a:solidFill>
                <a:latin typeface="Arial" panose="020B0604020202020204" pitchFamily="34" charset="0"/>
                <a:ea typeface="Times New Roman" panose="02020603050405020304" pitchFamily="18" charset="0"/>
              </a:rPr>
              <a:t> </a:t>
            </a:r>
          </a:p>
          <a:p>
            <a:r>
              <a:rPr lang="es-ES" dirty="0">
                <a:solidFill>
                  <a:srgbClr val="404040"/>
                </a:solidFill>
                <a:latin typeface="Arial" panose="020B0604020202020204" pitchFamily="34" charset="0"/>
                <a:ea typeface="Times New Roman" panose="02020603050405020304" pitchFamily="18" charset="0"/>
              </a:rPr>
              <a:t>Agitar antes de usar. Aplicar a una distancia máxima de 10 cm de la piel antes de la exposición solar y repetir la aplicación con frecuencia</a:t>
            </a:r>
            <a:endParaRPr lang="es-CR" dirty="0"/>
          </a:p>
        </p:txBody>
      </p:sp>
      <p:grpSp>
        <p:nvGrpSpPr>
          <p:cNvPr id="10" name="Group 9"/>
          <p:cNvGrpSpPr/>
          <p:nvPr/>
        </p:nvGrpSpPr>
        <p:grpSpPr>
          <a:xfrm>
            <a:off x="0" y="0"/>
            <a:ext cx="12192120" cy="6519337"/>
            <a:chOff x="0" y="33863"/>
            <a:chExt cx="12192120" cy="6519337"/>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p:cNvPicPr>
              <a:picLocks noChangeAspect="1"/>
            </p:cNvPicPr>
            <p:nvPr/>
          </p:nvPicPr>
          <p:blipFill>
            <a:blip r:embed="rId4"/>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2113995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UNCIONES PIE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0" y="0"/>
            <a:ext cx="7912100" cy="6764411"/>
          </a:xfrm>
          <a:prstGeom prst="rect">
            <a:avLst/>
          </a:prstGeom>
        </p:spPr>
      </p:pic>
      <p:sp>
        <p:nvSpPr>
          <p:cNvPr id="2" name="Título 1"/>
          <p:cNvSpPr>
            <a:spLocks noGrp="1"/>
          </p:cNvSpPr>
          <p:nvPr>
            <p:ph type="title"/>
          </p:nvPr>
        </p:nvSpPr>
        <p:spPr>
          <a:xfrm>
            <a:off x="347133" y="0"/>
            <a:ext cx="3090333" cy="1325563"/>
          </a:xfrm>
        </p:spPr>
        <p:txBody>
          <a:bodyPr/>
          <a:lstStyle/>
          <a:p>
            <a:r>
              <a:rPr lang="es-CR" b="1" dirty="0">
                <a:solidFill>
                  <a:srgbClr val="FA8728"/>
                </a:solidFill>
                <a:effectLst>
                  <a:outerShdw blurRad="50800" dist="38100" dir="18900000" algn="bl" rotWithShape="0">
                    <a:prstClr val="black">
                      <a:alpha val="40000"/>
                    </a:prstClr>
                  </a:outerShdw>
                </a:effectLst>
              </a:rPr>
              <a:t>LA PIEL</a:t>
            </a:r>
          </a:p>
        </p:txBody>
      </p:sp>
      <p:grpSp>
        <p:nvGrpSpPr>
          <p:cNvPr id="9" name="Group 8"/>
          <p:cNvGrpSpPr/>
          <p:nvPr/>
        </p:nvGrpSpPr>
        <p:grpSpPr>
          <a:xfrm>
            <a:off x="-120" y="33863"/>
            <a:ext cx="12192120" cy="6519337"/>
            <a:chOff x="0" y="33863"/>
            <a:chExt cx="12192120" cy="6519337"/>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a:blip r:embed="rId5"/>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901215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702143" y="2758586"/>
            <a:ext cx="9457857" cy="3839694"/>
            <a:chOff x="244943" y="2758586"/>
            <a:chExt cx="9457857" cy="3839694"/>
          </a:xfrm>
        </p:grpSpPr>
        <p:pic>
          <p:nvPicPr>
            <p:cNvPr id="9" name="Imagen 8"/>
            <p:cNvPicPr>
              <a:picLocks noChangeAspect="1"/>
            </p:cNvPicPr>
            <p:nvPr/>
          </p:nvPicPr>
          <p:blipFill rotWithShape="1">
            <a:blip r:embed="rId3"/>
            <a:srcRect l="20971" r="19535" b="6549"/>
            <a:stretch/>
          </p:blipFill>
          <p:spPr>
            <a:xfrm>
              <a:off x="3657597" y="3247754"/>
              <a:ext cx="2082801" cy="3271579"/>
            </a:xfrm>
            <a:prstGeom prst="rect">
              <a:avLst/>
            </a:prstGeom>
          </p:spPr>
        </p:pic>
        <p:sp>
          <p:nvSpPr>
            <p:cNvPr id="8" name="Rectángulo 7"/>
            <p:cNvSpPr/>
            <p:nvPr/>
          </p:nvSpPr>
          <p:spPr>
            <a:xfrm>
              <a:off x="3100374" y="2902497"/>
              <a:ext cx="3150781" cy="646331"/>
            </a:xfrm>
            <a:prstGeom prst="rect">
              <a:avLst/>
            </a:prstGeom>
          </p:spPr>
          <p:txBody>
            <a:bodyPr wrap="square">
              <a:spAutoFit/>
            </a:bodyPr>
            <a:lstStyle/>
            <a:p>
              <a:pPr algn="ctr"/>
              <a:r>
                <a:rPr lang="es-CR" sz="2400" b="1" dirty="0">
                  <a:solidFill>
                    <a:srgbClr val="000000"/>
                  </a:solidFill>
                  <a:latin typeface="Calibri" panose="020F0502020204030204" pitchFamily="34" charset="0"/>
                </a:rPr>
                <a:t>2 Hidratar</a:t>
              </a:r>
              <a:endParaRPr lang="es-CR" sz="2400" dirty="0">
                <a:solidFill>
                  <a:srgbClr val="000000"/>
                </a:solidFill>
                <a:latin typeface="Calibri" panose="020F0502020204030204" pitchFamily="34" charset="0"/>
              </a:endParaRPr>
            </a:p>
            <a:p>
              <a:pPr algn="ctr">
                <a:lnSpc>
                  <a:spcPct val="70000"/>
                </a:lnSpc>
              </a:pPr>
              <a:r>
                <a:rPr lang="es-CR" sz="1600" b="1" dirty="0">
                  <a:solidFill>
                    <a:srgbClr val="000000"/>
                  </a:solidFill>
                  <a:latin typeface="Calibri" panose="020F0502020204030204" pitchFamily="34" charset="0"/>
                </a:rPr>
                <a:t>LECHE HIDRATANTE AL KARITÉ </a:t>
              </a:r>
              <a:endParaRPr lang="es-CR" sz="1600" dirty="0"/>
            </a:p>
          </p:txBody>
        </p:sp>
        <p:sp>
          <p:nvSpPr>
            <p:cNvPr id="13" name="Rectángulo 12"/>
            <p:cNvSpPr/>
            <p:nvPr/>
          </p:nvSpPr>
          <p:spPr>
            <a:xfrm>
              <a:off x="2668367" y="4221740"/>
              <a:ext cx="769099" cy="1323439"/>
            </a:xfrm>
            <a:prstGeom prst="rect">
              <a:avLst/>
            </a:prstGeom>
          </p:spPr>
          <p:txBody>
            <a:bodyPr wrap="square">
              <a:spAutoFit/>
            </a:bodyPr>
            <a:lstStyle/>
            <a:p>
              <a:r>
                <a:rPr lang="es-CR" sz="8000" b="1" dirty="0">
                  <a:solidFill>
                    <a:srgbClr val="FF6600"/>
                  </a:solidFill>
                  <a:latin typeface="Calibri" panose="020F0502020204030204" pitchFamily="34" charset="0"/>
                </a:rPr>
                <a:t>+</a:t>
              </a:r>
              <a:endParaRPr lang="es-CR" sz="8000" dirty="0">
                <a:solidFill>
                  <a:srgbClr val="FF6600"/>
                </a:solidFill>
              </a:endParaRPr>
            </a:p>
          </p:txBody>
        </p:sp>
        <p:pic>
          <p:nvPicPr>
            <p:cNvPr id="2" name="Imagen 1"/>
            <p:cNvPicPr>
              <a:picLocks noChangeAspect="1"/>
            </p:cNvPicPr>
            <p:nvPr/>
          </p:nvPicPr>
          <p:blipFill>
            <a:blip r:embed="rId4"/>
            <a:stretch>
              <a:fillRect/>
            </a:stretch>
          </p:blipFill>
          <p:spPr>
            <a:xfrm>
              <a:off x="592669" y="3719829"/>
              <a:ext cx="1519040" cy="2731772"/>
            </a:xfrm>
            <a:prstGeom prst="rect">
              <a:avLst/>
            </a:prstGeom>
          </p:spPr>
        </p:pic>
        <p:sp>
          <p:nvSpPr>
            <p:cNvPr id="6" name="Rectángulo 5"/>
            <p:cNvSpPr/>
            <p:nvPr/>
          </p:nvSpPr>
          <p:spPr>
            <a:xfrm>
              <a:off x="244943" y="2888245"/>
              <a:ext cx="2482319" cy="646331"/>
            </a:xfrm>
            <a:prstGeom prst="rect">
              <a:avLst/>
            </a:prstGeom>
          </p:spPr>
          <p:txBody>
            <a:bodyPr wrap="square">
              <a:spAutoFit/>
            </a:bodyPr>
            <a:lstStyle/>
            <a:p>
              <a:pPr algn="ctr"/>
              <a:r>
                <a:rPr lang="es-CR" sz="2400" b="1" dirty="0">
                  <a:solidFill>
                    <a:srgbClr val="000000"/>
                  </a:solidFill>
                  <a:latin typeface="Calibri" panose="020F0502020204030204" pitchFamily="34" charset="0"/>
                </a:rPr>
                <a:t>1 Exfoliar</a:t>
              </a:r>
              <a:endParaRPr lang="es-CR" sz="2400" dirty="0">
                <a:solidFill>
                  <a:srgbClr val="000000"/>
                </a:solidFill>
                <a:latin typeface="Calibri" panose="020F0502020204030204" pitchFamily="34" charset="0"/>
              </a:endParaRPr>
            </a:p>
            <a:p>
              <a:pPr algn="ctr">
                <a:lnSpc>
                  <a:spcPct val="70000"/>
                </a:lnSpc>
              </a:pPr>
              <a:r>
                <a:rPr lang="es-CR" sz="1600" b="1" dirty="0"/>
                <a:t>EXFOLIATING SCRUB </a:t>
              </a:r>
            </a:p>
          </p:txBody>
        </p:sp>
        <p:pic>
          <p:nvPicPr>
            <p:cNvPr id="11" name="Imagen 10"/>
            <p:cNvPicPr>
              <a:picLocks noChangeAspect="1"/>
            </p:cNvPicPr>
            <p:nvPr/>
          </p:nvPicPr>
          <p:blipFill>
            <a:blip r:embed="rId5"/>
            <a:stretch>
              <a:fillRect/>
            </a:stretch>
          </p:blipFill>
          <p:spPr>
            <a:xfrm>
              <a:off x="6604000" y="3787347"/>
              <a:ext cx="2810933" cy="2810933"/>
            </a:xfrm>
            <a:prstGeom prst="rect">
              <a:avLst/>
            </a:prstGeom>
          </p:spPr>
        </p:pic>
        <p:sp>
          <p:nvSpPr>
            <p:cNvPr id="10" name="Rectángulo 9"/>
            <p:cNvSpPr/>
            <p:nvPr/>
          </p:nvSpPr>
          <p:spPr>
            <a:xfrm>
              <a:off x="6404136" y="2758586"/>
              <a:ext cx="3298664" cy="991041"/>
            </a:xfrm>
            <a:prstGeom prst="rect">
              <a:avLst/>
            </a:prstGeom>
          </p:spPr>
          <p:txBody>
            <a:bodyPr wrap="square">
              <a:spAutoFit/>
            </a:bodyPr>
            <a:lstStyle/>
            <a:p>
              <a:pPr algn="ctr"/>
              <a:r>
                <a:rPr lang="es-CR" sz="2400" b="1" dirty="0">
                  <a:solidFill>
                    <a:srgbClr val="000000"/>
                  </a:solidFill>
                  <a:latin typeface="Calibri" panose="020F0502020204030204" pitchFamily="34" charset="0"/>
                </a:rPr>
                <a:t>3 Auto-broncear</a:t>
              </a:r>
              <a:endParaRPr lang="es-CR" sz="2400" dirty="0">
                <a:solidFill>
                  <a:srgbClr val="000000"/>
                </a:solidFill>
                <a:latin typeface="Calibri" panose="020F0502020204030204" pitchFamily="34" charset="0"/>
              </a:endParaRPr>
            </a:p>
            <a:p>
              <a:pPr algn="ctr">
                <a:lnSpc>
                  <a:spcPct val="70000"/>
                </a:lnSpc>
              </a:pPr>
              <a:r>
                <a:rPr lang="es-CR" sz="1600" b="1" dirty="0">
                  <a:solidFill>
                    <a:srgbClr val="000000"/>
                  </a:solidFill>
                  <a:latin typeface="Calibri" panose="020F0502020204030204" pitchFamily="34" charset="0"/>
                </a:rPr>
                <a:t>BEAUTIFUL TAN –LECHE AUTOBRONCEADORA -TONO NATURAL Y UNIFORME</a:t>
              </a:r>
              <a:endParaRPr lang="es-CR" sz="1600" dirty="0"/>
            </a:p>
          </p:txBody>
        </p:sp>
        <p:sp>
          <p:nvSpPr>
            <p:cNvPr id="19" name="Rectángulo 12"/>
            <p:cNvSpPr/>
            <p:nvPr/>
          </p:nvSpPr>
          <p:spPr>
            <a:xfrm>
              <a:off x="5902630" y="4221740"/>
              <a:ext cx="769099" cy="1323439"/>
            </a:xfrm>
            <a:prstGeom prst="rect">
              <a:avLst/>
            </a:prstGeom>
          </p:spPr>
          <p:txBody>
            <a:bodyPr wrap="square">
              <a:spAutoFit/>
            </a:bodyPr>
            <a:lstStyle/>
            <a:p>
              <a:r>
                <a:rPr lang="es-CR" sz="8000" b="1" dirty="0">
                  <a:solidFill>
                    <a:srgbClr val="FF6600"/>
                  </a:solidFill>
                  <a:latin typeface="Calibri" panose="020F0502020204030204" pitchFamily="34" charset="0"/>
                </a:rPr>
                <a:t>+</a:t>
              </a:r>
              <a:endParaRPr lang="es-CR" sz="8000" dirty="0">
                <a:solidFill>
                  <a:srgbClr val="FF6600"/>
                </a:solidFill>
              </a:endParaRPr>
            </a:p>
          </p:txBody>
        </p:sp>
      </p:grpSp>
      <p:sp>
        <p:nvSpPr>
          <p:cNvPr id="5" name="Rectángulo 4"/>
          <p:cNvSpPr/>
          <p:nvPr/>
        </p:nvSpPr>
        <p:spPr>
          <a:xfrm>
            <a:off x="2370663" y="2042755"/>
            <a:ext cx="5689601" cy="769441"/>
          </a:xfrm>
          <a:prstGeom prst="rect">
            <a:avLst/>
          </a:prstGeom>
        </p:spPr>
        <p:txBody>
          <a:bodyPr wrap="square">
            <a:spAutoFit/>
          </a:bodyPr>
          <a:lstStyle/>
          <a:p>
            <a:pPr algn="ctr">
              <a:lnSpc>
                <a:spcPct val="80000"/>
              </a:lnSpc>
              <a:spcAft>
                <a:spcPts val="0"/>
              </a:spcAft>
            </a:pPr>
            <a:r>
              <a:rPr lang="es-ES" sz="2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RITUAL PERFECTO DE AUTO-BRONCEADO</a:t>
            </a:r>
          </a:p>
          <a:p>
            <a:pPr algn="ctr"/>
            <a:r>
              <a:rPr lang="es-ES" sz="2800" b="1" dirty="0">
                <a:solidFill>
                  <a:srgbClr val="FF6600"/>
                </a:solidFill>
              </a:rPr>
              <a:t>3 PASOS</a:t>
            </a:r>
            <a:endParaRPr lang="es-CR" sz="1050" dirty="0">
              <a:latin typeface="Times New Roman" panose="02020603050405020304" pitchFamily="18" charset="0"/>
              <a:ea typeface="Times New Roman" panose="02020603050405020304" pitchFamily="18" charset="0"/>
            </a:endParaRPr>
          </a:p>
        </p:txBody>
      </p:sp>
      <p:sp>
        <p:nvSpPr>
          <p:cNvPr id="3" name="Rectangle 2"/>
          <p:cNvSpPr/>
          <p:nvPr/>
        </p:nvSpPr>
        <p:spPr>
          <a:xfrm>
            <a:off x="880533" y="339636"/>
            <a:ext cx="8703733" cy="1708160"/>
          </a:xfrm>
          <a:prstGeom prst="rect">
            <a:avLst/>
          </a:prstGeom>
        </p:spPr>
        <p:txBody>
          <a:bodyPr wrap="square">
            <a:spAutoFit/>
          </a:bodyPr>
          <a:lstStyle/>
          <a:p>
            <a:pPr lvl="0" algn="ctr"/>
            <a:r>
              <a:rPr lang="es-CR" sz="5500" b="1" dirty="0">
                <a:solidFill>
                  <a:srgbClr val="FF6600"/>
                </a:solidFill>
                <a:effectLst>
                  <a:outerShdw blurRad="50800" dist="38100" dir="18900000" algn="bl" rotWithShape="0">
                    <a:prstClr val="black">
                      <a:alpha val="40000"/>
                    </a:prstClr>
                  </a:outerShdw>
                </a:effectLst>
              </a:rPr>
              <a:t>365 DAYS BEAUTIFUL TAN</a:t>
            </a:r>
          </a:p>
          <a:p>
            <a:pPr lvl="0" algn="ctr"/>
            <a:r>
              <a:rPr lang="es-CR" sz="2400" dirty="0">
                <a:solidFill>
                  <a:srgbClr val="D0061B"/>
                </a:solidFill>
              </a:rPr>
              <a:t>CONSIGUE UN BONITO BRONCEADO TODO EL AÑO</a:t>
            </a:r>
          </a:p>
          <a:p>
            <a:pPr lvl="0" algn="ctr">
              <a:lnSpc>
                <a:spcPct val="70000"/>
              </a:lnSpc>
            </a:pPr>
            <a:r>
              <a:rPr lang="es-CR" sz="3000" b="1" dirty="0">
                <a:solidFill>
                  <a:srgbClr val="D0061B"/>
                </a:solidFill>
              </a:rPr>
              <a:t>¡Tan natural que parecerá real!</a:t>
            </a:r>
          </a:p>
        </p:txBody>
      </p:sp>
      <p:grpSp>
        <p:nvGrpSpPr>
          <p:cNvPr id="15" name="Group 14"/>
          <p:cNvGrpSpPr/>
          <p:nvPr/>
        </p:nvGrpSpPr>
        <p:grpSpPr>
          <a:xfrm>
            <a:off x="0" y="0"/>
            <a:ext cx="12192120" cy="6519337"/>
            <a:chOff x="0" y="33863"/>
            <a:chExt cx="12192120" cy="6519337"/>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p:cNvPicPr>
            <p:nvPr/>
          </p:nvPicPr>
          <p:blipFill>
            <a:blip r:embed="rId7"/>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1374605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284134" y="3157102"/>
            <a:ext cx="5943599" cy="2697804"/>
          </a:xfrm>
          <a:prstGeom prst="rect">
            <a:avLst/>
          </a:prstGeom>
        </p:spPr>
      </p:pic>
      <p:pic>
        <p:nvPicPr>
          <p:cNvPr id="8" name="Picture 7" descr="solar-sunscreen.jpeg"/>
          <p:cNvPicPr>
            <a:picLocks noChangeAspect="1"/>
          </p:cNvPicPr>
          <p:nvPr/>
        </p:nvPicPr>
        <p:blipFill rotWithShape="1">
          <a:blip r:embed="rId3">
            <a:alphaModFix/>
            <a:extLst>
              <a:ext uri="{28A0092B-C50C-407E-A947-70E740481C1C}">
                <a14:useLocalDpi xmlns:a14="http://schemas.microsoft.com/office/drawing/2010/main" val="0"/>
              </a:ext>
            </a:extLst>
          </a:blip>
          <a:srcRect t="3815" b="-1"/>
          <a:stretch/>
        </p:blipFill>
        <p:spPr>
          <a:xfrm>
            <a:off x="0" y="0"/>
            <a:ext cx="12192000" cy="6858000"/>
          </a:xfrm>
          <a:prstGeom prst="rect">
            <a:avLst/>
          </a:prstGeom>
        </p:spPr>
      </p:pic>
      <p:sp>
        <p:nvSpPr>
          <p:cNvPr id="2" name="Título 1"/>
          <p:cNvSpPr>
            <a:spLocks noGrp="1"/>
          </p:cNvSpPr>
          <p:nvPr>
            <p:ph type="title"/>
          </p:nvPr>
        </p:nvSpPr>
        <p:spPr>
          <a:xfrm>
            <a:off x="0" y="0"/>
            <a:ext cx="5486400" cy="1322796"/>
          </a:xfrm>
        </p:spPr>
        <p:txBody>
          <a:bodyPr>
            <a:normAutofit/>
          </a:bodyPr>
          <a:lstStyle/>
          <a:p>
            <a:pPr algn="ctr"/>
            <a:r>
              <a:rPr lang="es-CR" sz="3600" b="1" dirty="0">
                <a:solidFill>
                  <a:srgbClr val="FF6600"/>
                </a:solidFill>
                <a:effectLst>
                  <a:outerShdw blurRad="50800" dist="38100" dir="18900000" algn="bl" rotWithShape="0">
                    <a:prstClr val="black">
                      <a:alpha val="40000"/>
                    </a:prstClr>
                  </a:outerShdw>
                </a:effectLst>
              </a:rPr>
              <a:t>GAMA COMPLETA </a:t>
            </a:r>
            <a:br>
              <a:rPr lang="es-CR" sz="3600" b="1" dirty="0">
                <a:solidFill>
                  <a:srgbClr val="FF6600"/>
                </a:solidFill>
                <a:effectLst>
                  <a:outerShdw blurRad="50800" dist="38100" dir="18900000" algn="bl" rotWithShape="0">
                    <a:prstClr val="black">
                      <a:alpha val="40000"/>
                    </a:prstClr>
                  </a:outerShdw>
                </a:effectLst>
              </a:rPr>
            </a:br>
            <a:r>
              <a:rPr lang="es-CR" sz="4400" b="1" dirty="0">
                <a:solidFill>
                  <a:srgbClr val="FF6600"/>
                </a:solidFill>
                <a:effectLst>
                  <a:outerShdw blurRad="50800" dist="38100" dir="18900000" algn="bl" rotWithShape="0">
                    <a:prstClr val="black">
                      <a:alpha val="40000"/>
                    </a:prstClr>
                  </a:outerShdw>
                </a:effectLst>
              </a:rPr>
              <a:t>CARESSE GOLDEN</a:t>
            </a:r>
            <a:r>
              <a:rPr lang="es-CR" sz="4000" b="1" dirty="0">
                <a:solidFill>
                  <a:srgbClr val="FF6600"/>
                </a:solidFill>
                <a:effectLst>
                  <a:outerShdw blurRad="50800" dist="38100" dir="18900000" algn="bl" rotWithShape="0">
                    <a:prstClr val="black">
                      <a:alpha val="40000"/>
                    </a:prstClr>
                  </a:outerShdw>
                </a:effectLst>
              </a:rPr>
              <a:t> </a:t>
            </a:r>
          </a:p>
        </p:txBody>
      </p:sp>
      <p:grpSp>
        <p:nvGrpSpPr>
          <p:cNvPr id="4" name="Group 3"/>
          <p:cNvGrpSpPr/>
          <p:nvPr/>
        </p:nvGrpSpPr>
        <p:grpSpPr>
          <a:xfrm>
            <a:off x="0" y="0"/>
            <a:ext cx="12192120" cy="6519337"/>
            <a:chOff x="0" y="33863"/>
            <a:chExt cx="12192120" cy="6519337"/>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0" y="6451599"/>
              <a:ext cx="12192120" cy="101601"/>
            </a:xfrm>
            <a:prstGeom prst="rect">
              <a:avLst/>
            </a:prstGeom>
          </p:spPr>
        </p:pic>
      </p:grpSp>
      <p:pic>
        <p:nvPicPr>
          <p:cNvPr id="3" name="Picture 2"/>
          <p:cNvPicPr>
            <a:picLocks noChangeAspect="1"/>
          </p:cNvPicPr>
          <p:nvPr/>
        </p:nvPicPr>
        <p:blipFill>
          <a:blip r:embed="rId6"/>
          <a:stretch>
            <a:fillRect/>
          </a:stretch>
        </p:blipFill>
        <p:spPr>
          <a:xfrm>
            <a:off x="901701" y="1308101"/>
            <a:ext cx="3301999" cy="1095477"/>
          </a:xfrm>
          <a:prstGeom prst="rect">
            <a:avLst/>
          </a:prstGeom>
        </p:spPr>
      </p:pic>
    </p:spTree>
    <p:extLst>
      <p:ext uri="{BB962C8B-B14F-4D97-AF65-F5344CB8AC3E}">
        <p14:creationId xmlns:p14="http://schemas.microsoft.com/office/powerpoint/2010/main" val="3397172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564" t="-1" r="-1292" b="-6284"/>
          <a:stretch/>
        </p:blipFill>
        <p:spPr>
          <a:xfrm>
            <a:off x="0" y="1693331"/>
            <a:ext cx="11783029" cy="3115735"/>
          </a:xfrm>
          <a:prstGeom prst="rect">
            <a:avLst/>
          </a:prstGeom>
        </p:spPr>
      </p:pic>
      <p:grpSp>
        <p:nvGrpSpPr>
          <p:cNvPr id="5" name="Group 4"/>
          <p:cNvGrpSpPr/>
          <p:nvPr/>
        </p:nvGrpSpPr>
        <p:grpSpPr>
          <a:xfrm>
            <a:off x="0" y="0"/>
            <a:ext cx="12192120" cy="6519337"/>
            <a:chOff x="0" y="33863"/>
            <a:chExt cx="12192120" cy="651933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2364317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400110"/>
            <a:ext cx="11728568" cy="4988688"/>
          </a:xfrm>
          <a:prstGeom prst="rect">
            <a:avLst/>
          </a:prstGeom>
        </p:spPr>
      </p:pic>
      <p:grpSp>
        <p:nvGrpSpPr>
          <p:cNvPr id="3" name="Group 2"/>
          <p:cNvGrpSpPr/>
          <p:nvPr/>
        </p:nvGrpSpPr>
        <p:grpSpPr>
          <a:xfrm>
            <a:off x="0" y="0"/>
            <a:ext cx="12192120" cy="6519337"/>
            <a:chOff x="0" y="33863"/>
            <a:chExt cx="12192120" cy="6519337"/>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4141855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4668" y="2233698"/>
            <a:ext cx="11565685" cy="2947565"/>
          </a:xfrm>
          <a:prstGeom prst="rect">
            <a:avLst/>
          </a:prstGeom>
        </p:spPr>
      </p:pic>
      <p:grpSp>
        <p:nvGrpSpPr>
          <p:cNvPr id="3" name="Group 2"/>
          <p:cNvGrpSpPr/>
          <p:nvPr/>
        </p:nvGrpSpPr>
        <p:grpSpPr>
          <a:xfrm>
            <a:off x="0" y="0"/>
            <a:ext cx="12192120" cy="6519337"/>
            <a:chOff x="0" y="33863"/>
            <a:chExt cx="12192120" cy="6519337"/>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2240594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99675" y="2812005"/>
            <a:ext cx="11141962" cy="1309145"/>
          </a:xfrm>
          <a:prstGeom prst="rect">
            <a:avLst/>
          </a:prstGeom>
        </p:spPr>
      </p:pic>
      <p:grpSp>
        <p:nvGrpSpPr>
          <p:cNvPr id="3" name="Group 2"/>
          <p:cNvGrpSpPr/>
          <p:nvPr/>
        </p:nvGrpSpPr>
        <p:grpSpPr>
          <a:xfrm>
            <a:off x="0" y="0"/>
            <a:ext cx="12192120" cy="6519337"/>
            <a:chOff x="0" y="33863"/>
            <a:chExt cx="12192120" cy="6519337"/>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939347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l="277" t="11610" r="1528" b="5996"/>
          <a:stretch/>
        </p:blipFill>
        <p:spPr>
          <a:xfrm flipH="1">
            <a:off x="-4" y="-1"/>
            <a:ext cx="12192001" cy="6858001"/>
          </a:xfrm>
          <a:prstGeom prst="rect">
            <a:avLst/>
          </a:prstGeom>
        </p:spPr>
      </p:pic>
      <p:sp>
        <p:nvSpPr>
          <p:cNvPr id="6" name="Título 1"/>
          <p:cNvSpPr txBox="1">
            <a:spLocks/>
          </p:cNvSpPr>
          <p:nvPr/>
        </p:nvSpPr>
        <p:spPr>
          <a:xfrm>
            <a:off x="618068" y="212726"/>
            <a:ext cx="2717800" cy="10911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R" b="1" dirty="0">
                <a:solidFill>
                  <a:srgbClr val="FA8728"/>
                </a:solidFill>
                <a:effectLst>
                  <a:outerShdw blurRad="50800" dist="38100" dir="18900000" algn="bl" rotWithShape="0">
                    <a:prstClr val="black">
                      <a:alpha val="40000"/>
                    </a:prstClr>
                  </a:outerShdw>
                </a:effectLst>
              </a:rPr>
              <a:t>EL SOL</a:t>
            </a:r>
          </a:p>
        </p:txBody>
      </p:sp>
      <p:grpSp>
        <p:nvGrpSpPr>
          <p:cNvPr id="7" name="Group 6"/>
          <p:cNvGrpSpPr/>
          <p:nvPr/>
        </p:nvGrpSpPr>
        <p:grpSpPr>
          <a:xfrm>
            <a:off x="-120" y="33863"/>
            <a:ext cx="12192120" cy="6519337"/>
            <a:chOff x="0" y="33863"/>
            <a:chExt cx="12192120" cy="6519337"/>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5"/>
            <a:stretch>
              <a:fillRect/>
            </a:stretch>
          </p:blipFill>
          <p:spPr>
            <a:xfrm>
              <a:off x="0" y="6451599"/>
              <a:ext cx="12192120" cy="101601"/>
            </a:xfrm>
            <a:prstGeom prst="rect">
              <a:avLst/>
            </a:prstGeom>
          </p:spPr>
        </p:pic>
      </p:grpSp>
      <p:sp>
        <p:nvSpPr>
          <p:cNvPr id="3" name="Marcador de contenido 2"/>
          <p:cNvSpPr>
            <a:spLocks noGrp="1"/>
          </p:cNvSpPr>
          <p:nvPr>
            <p:ph idx="1"/>
          </p:nvPr>
        </p:nvSpPr>
        <p:spPr>
          <a:xfrm>
            <a:off x="6341532" y="2384423"/>
            <a:ext cx="5715001" cy="3457576"/>
          </a:xfrm>
        </p:spPr>
        <p:txBody>
          <a:bodyPr>
            <a:normAutofit/>
          </a:bodyPr>
          <a:lstStyle/>
          <a:p>
            <a:pPr marL="0" indent="0">
              <a:lnSpc>
                <a:spcPct val="60000"/>
              </a:lnSpc>
              <a:buClr>
                <a:srgbClr val="FA8728"/>
              </a:buClr>
              <a:buNone/>
            </a:pPr>
            <a:r>
              <a:rPr lang="es-CR" sz="2400" dirty="0">
                <a:solidFill>
                  <a:srgbClr val="FA8728"/>
                </a:solidFill>
              </a:rPr>
              <a:t>•</a:t>
            </a:r>
            <a:r>
              <a:rPr lang="es-CR" sz="2400" dirty="0"/>
              <a:t> El sol es la fuente de toda energía y, </a:t>
            </a:r>
          </a:p>
          <a:p>
            <a:pPr marL="0" indent="0">
              <a:lnSpc>
                <a:spcPct val="60000"/>
              </a:lnSpc>
              <a:buClr>
                <a:srgbClr val="FA8728"/>
              </a:buClr>
              <a:buNone/>
            </a:pPr>
            <a:r>
              <a:rPr lang="es-CR" sz="2400" dirty="0"/>
              <a:t>   con ello aporta numerosos beneficios.</a:t>
            </a:r>
          </a:p>
          <a:p>
            <a:pPr marL="0" indent="0">
              <a:lnSpc>
                <a:spcPct val="60000"/>
              </a:lnSpc>
              <a:buClr>
                <a:srgbClr val="FA8728"/>
              </a:buClr>
              <a:buNone/>
            </a:pPr>
            <a:endParaRPr lang="es-CR" sz="2400" dirty="0"/>
          </a:p>
          <a:p>
            <a:pPr marL="0" indent="0">
              <a:lnSpc>
                <a:spcPct val="60000"/>
              </a:lnSpc>
              <a:buClr>
                <a:srgbClr val="FA8728"/>
              </a:buClr>
              <a:buNone/>
            </a:pPr>
            <a:r>
              <a:rPr lang="es-CR" sz="2400" dirty="0">
                <a:solidFill>
                  <a:srgbClr val="FA8728"/>
                </a:solidFill>
              </a:rPr>
              <a:t>•</a:t>
            </a:r>
            <a:r>
              <a:rPr lang="es-CR" sz="2400" dirty="0"/>
              <a:t> Igual que en la mayoría de los procesos </a:t>
            </a:r>
          </a:p>
          <a:p>
            <a:pPr marL="0" indent="0">
              <a:lnSpc>
                <a:spcPct val="60000"/>
              </a:lnSpc>
              <a:buClr>
                <a:srgbClr val="FA8728"/>
              </a:buClr>
              <a:buNone/>
            </a:pPr>
            <a:r>
              <a:rPr lang="es-CR" sz="2400" dirty="0"/>
              <a:t>   biológicos, existe un equilibrio; aunque </a:t>
            </a:r>
          </a:p>
          <a:p>
            <a:pPr marL="0" indent="0">
              <a:lnSpc>
                <a:spcPct val="60000"/>
              </a:lnSpc>
              <a:buClr>
                <a:srgbClr val="FA8728"/>
              </a:buClr>
              <a:buNone/>
            </a:pPr>
            <a:r>
              <a:rPr lang="es-CR" sz="2400" dirty="0"/>
              <a:t>   la exposición al sol es buena, hay un</a:t>
            </a:r>
          </a:p>
          <a:p>
            <a:pPr marL="0" indent="0">
              <a:lnSpc>
                <a:spcPct val="60000"/>
              </a:lnSpc>
              <a:buClr>
                <a:srgbClr val="FA8728"/>
              </a:buClr>
              <a:buNone/>
            </a:pPr>
            <a:r>
              <a:rPr lang="es-CR" sz="2400" dirty="0"/>
              <a:t>   límite y demasiada exposición puede </a:t>
            </a:r>
          </a:p>
          <a:p>
            <a:pPr marL="0" indent="0">
              <a:lnSpc>
                <a:spcPct val="60000"/>
              </a:lnSpc>
              <a:buClr>
                <a:srgbClr val="FA8728"/>
              </a:buClr>
              <a:buNone/>
            </a:pPr>
            <a:r>
              <a:rPr lang="es-CR" sz="2400" dirty="0"/>
              <a:t>   ser nociva, especialmente para la piel.</a:t>
            </a:r>
          </a:p>
        </p:txBody>
      </p:sp>
    </p:spTree>
    <p:extLst>
      <p:ext uri="{BB962C8B-B14F-4D97-AF65-F5344CB8AC3E}">
        <p14:creationId xmlns:p14="http://schemas.microsoft.com/office/powerpoint/2010/main" val="2021105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DOargoFD_bridgman.jpeg"/>
          <p:cNvPicPr>
            <a:picLocks noChangeAspect="1"/>
          </p:cNvPicPr>
          <p:nvPr/>
        </p:nvPicPr>
        <p:blipFill rotWithShape="1">
          <a:blip r:embed="rId3" cstate="print">
            <a:extLst>
              <a:ext uri="{28A0092B-C50C-407E-A947-70E740481C1C}">
                <a14:useLocalDpi xmlns:a14="http://schemas.microsoft.com/office/drawing/2010/main" val="0"/>
              </a:ext>
            </a:extLst>
          </a:blip>
          <a:srcRect t="3800"/>
          <a:stretch/>
        </p:blipFill>
        <p:spPr>
          <a:xfrm>
            <a:off x="0" y="0"/>
            <a:ext cx="12192000" cy="6858000"/>
          </a:xfrm>
          <a:prstGeom prst="rect">
            <a:avLst/>
          </a:prstGeom>
        </p:spPr>
      </p:pic>
      <p:sp>
        <p:nvSpPr>
          <p:cNvPr id="2" name="Título 1"/>
          <p:cNvSpPr>
            <a:spLocks noGrp="1"/>
          </p:cNvSpPr>
          <p:nvPr>
            <p:ph type="title"/>
          </p:nvPr>
        </p:nvSpPr>
        <p:spPr>
          <a:xfrm>
            <a:off x="330200" y="169336"/>
            <a:ext cx="10515600" cy="1081095"/>
          </a:xfrm>
        </p:spPr>
        <p:txBody>
          <a:bodyPr>
            <a:normAutofit/>
          </a:bodyPr>
          <a:lstStyle/>
          <a:p>
            <a:r>
              <a:rPr lang="es-CR" sz="4800" b="1" dirty="0">
                <a:solidFill>
                  <a:srgbClr val="FA8728"/>
                </a:solidFill>
                <a:effectLst>
                  <a:outerShdw blurRad="50800" dist="38100" dir="18900000" algn="bl" rotWithShape="0">
                    <a:prstClr val="black">
                      <a:alpha val="40000"/>
                    </a:prstClr>
                  </a:outerShdw>
                </a:effectLst>
              </a:rPr>
              <a:t>¿QUÉ ES LA LUZ SOLAR?</a:t>
            </a:r>
          </a:p>
        </p:txBody>
      </p:sp>
      <p:sp>
        <p:nvSpPr>
          <p:cNvPr id="3" name="Marcador de contenido 2"/>
          <p:cNvSpPr>
            <a:spLocks noGrp="1"/>
          </p:cNvSpPr>
          <p:nvPr>
            <p:ph idx="1"/>
          </p:nvPr>
        </p:nvSpPr>
        <p:spPr>
          <a:xfrm>
            <a:off x="296332" y="2384421"/>
            <a:ext cx="10744201" cy="2255309"/>
          </a:xfrm>
        </p:spPr>
        <p:txBody>
          <a:bodyPr>
            <a:normAutofit/>
          </a:bodyPr>
          <a:lstStyle/>
          <a:p>
            <a:pPr algn="ctr">
              <a:buClr>
                <a:srgbClr val="FA8728"/>
              </a:buClr>
            </a:pPr>
            <a:r>
              <a:rPr lang="es-CR" sz="2400" b="1" dirty="0">
                <a:solidFill>
                  <a:schemeClr val="bg1"/>
                </a:solidFill>
                <a:effectLst>
                  <a:outerShdw blurRad="50800" dist="38100" dir="18900000" algn="bl" rotWithShape="0">
                    <a:prstClr val="black">
                      <a:alpha val="40000"/>
                    </a:prstClr>
                  </a:outerShdw>
                </a:effectLst>
              </a:rPr>
              <a:t>La luz solar consiste en un espectro de rayos de longitud de onda variable.</a:t>
            </a:r>
          </a:p>
          <a:p>
            <a:pPr marL="0" indent="0" algn="ctr">
              <a:lnSpc>
                <a:spcPct val="50000"/>
              </a:lnSpc>
              <a:buClr>
                <a:srgbClr val="FA8728"/>
              </a:buClr>
              <a:buNone/>
            </a:pPr>
            <a:endParaRPr lang="es-CR" sz="2400" b="1" dirty="0">
              <a:solidFill>
                <a:schemeClr val="bg1"/>
              </a:solidFill>
              <a:effectLst>
                <a:outerShdw blurRad="50800" dist="38100" dir="18900000" algn="bl" rotWithShape="0">
                  <a:prstClr val="black">
                    <a:alpha val="40000"/>
                  </a:prstClr>
                </a:outerShdw>
              </a:effectLst>
            </a:endParaRPr>
          </a:p>
          <a:p>
            <a:pPr algn="ctr">
              <a:buClr>
                <a:srgbClr val="FA8728"/>
              </a:buClr>
            </a:pPr>
            <a:r>
              <a:rPr lang="es-CR" sz="2400" b="1" dirty="0">
                <a:solidFill>
                  <a:schemeClr val="bg1"/>
                </a:solidFill>
                <a:effectLst>
                  <a:outerShdw blurRad="50800" dist="38100" dir="18900000" algn="bl" rotWithShape="0">
                    <a:prstClr val="black">
                      <a:alpha val="40000"/>
                    </a:prstClr>
                  </a:outerShdw>
                </a:effectLst>
              </a:rPr>
              <a:t>La luz visible tiene una longitud de onda de 400 a 700 nm mientras que la luz ultravioleta (UV) invisible tiene una longitud de onda más corta (280 a 400 nm) </a:t>
            </a:r>
          </a:p>
          <a:p>
            <a:pPr marL="0" indent="0" algn="ctr">
              <a:lnSpc>
                <a:spcPct val="50000"/>
              </a:lnSpc>
              <a:buClr>
                <a:srgbClr val="FA8728"/>
              </a:buClr>
              <a:buNone/>
            </a:pPr>
            <a:r>
              <a:rPr lang="es-CR" sz="2400" b="1" dirty="0">
                <a:solidFill>
                  <a:schemeClr val="bg1"/>
                </a:solidFill>
                <a:effectLst>
                  <a:outerShdw blurRad="50800" dist="38100" dir="18900000" algn="bl" rotWithShape="0">
                    <a:prstClr val="black">
                      <a:alpha val="40000"/>
                    </a:prstClr>
                  </a:outerShdw>
                </a:effectLst>
              </a:rPr>
              <a:t>   y la luz infrarroja invisible tiene una longitud de onda más larga (700 nm a 1 mm). </a:t>
            </a:r>
          </a:p>
        </p:txBody>
      </p:sp>
      <p:pic>
        <p:nvPicPr>
          <p:cNvPr id="16" name="Picture 15"/>
          <p:cNvPicPr>
            <a:picLocks noChangeAspect="1"/>
          </p:cNvPicPr>
          <p:nvPr/>
        </p:nvPicPr>
        <p:blipFill>
          <a:blip r:embed="rId4">
            <a:alphaModFix amt="60000"/>
          </a:blip>
          <a:stretch>
            <a:fillRect/>
          </a:stretch>
        </p:blipFill>
        <p:spPr>
          <a:xfrm>
            <a:off x="241301" y="4838700"/>
            <a:ext cx="11684000" cy="1066800"/>
          </a:xfrm>
          <a:prstGeom prst="rect">
            <a:avLst/>
          </a:prstGeom>
        </p:spPr>
      </p:pic>
      <p:grpSp>
        <p:nvGrpSpPr>
          <p:cNvPr id="15" name="Group 14"/>
          <p:cNvGrpSpPr/>
          <p:nvPr/>
        </p:nvGrpSpPr>
        <p:grpSpPr>
          <a:xfrm>
            <a:off x="300569" y="4945589"/>
            <a:ext cx="11641667" cy="1069975"/>
            <a:chOff x="228603" y="5161491"/>
            <a:chExt cx="11641667" cy="1069975"/>
          </a:xfrm>
        </p:grpSpPr>
        <p:sp>
          <p:nvSpPr>
            <p:cNvPr id="9" name="Marcador de contenido 2"/>
            <p:cNvSpPr txBox="1">
              <a:spLocks/>
            </p:cNvSpPr>
            <p:nvPr/>
          </p:nvSpPr>
          <p:spPr>
            <a:xfrm>
              <a:off x="228603" y="5161491"/>
              <a:ext cx="2040468" cy="1069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FA8728"/>
                </a:buClr>
                <a:buNone/>
              </a:pPr>
              <a:r>
                <a:rPr lang="es-CR" b="1" dirty="0">
                  <a:solidFill>
                    <a:srgbClr val="37037A"/>
                  </a:solidFill>
                  <a:effectLst>
                    <a:outerShdw blurRad="50800" dist="38100" dir="18900000" algn="bl" rotWithShape="0">
                      <a:prstClr val="black">
                        <a:alpha val="40000"/>
                      </a:prstClr>
                    </a:outerShdw>
                  </a:effectLst>
                </a:rPr>
                <a:t>VIOLETA</a:t>
              </a:r>
            </a:p>
            <a:p>
              <a:pPr marL="0" indent="0" algn="ctr">
                <a:lnSpc>
                  <a:spcPct val="70000"/>
                </a:lnSpc>
                <a:buClr>
                  <a:srgbClr val="FA8728"/>
                </a:buClr>
                <a:buNone/>
              </a:pPr>
              <a:r>
                <a:rPr lang="es-CR" sz="2400" b="1" dirty="0">
                  <a:effectLst>
                    <a:outerShdw blurRad="50800" dist="38100" dir="18900000" algn="bl" rotWithShape="0">
                      <a:prstClr val="black">
                        <a:alpha val="40000"/>
                      </a:prstClr>
                    </a:outerShdw>
                  </a:effectLst>
                </a:rPr>
                <a:t>380-450 nm</a:t>
              </a:r>
            </a:p>
          </p:txBody>
        </p:sp>
        <p:sp>
          <p:nvSpPr>
            <p:cNvPr id="10" name="Marcador de contenido 2"/>
            <p:cNvSpPr txBox="1">
              <a:spLocks/>
            </p:cNvSpPr>
            <p:nvPr/>
          </p:nvSpPr>
          <p:spPr>
            <a:xfrm>
              <a:off x="2142069" y="5161491"/>
              <a:ext cx="2040468" cy="1069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FA8728"/>
                </a:buClr>
                <a:buNone/>
              </a:pPr>
              <a:r>
                <a:rPr lang="es-CR" b="1" dirty="0">
                  <a:solidFill>
                    <a:srgbClr val="130AF0"/>
                  </a:solidFill>
                  <a:effectLst>
                    <a:outerShdw blurRad="50800" dist="38100" dir="18900000" algn="bl" rotWithShape="0">
                      <a:prstClr val="black">
                        <a:alpha val="40000"/>
                      </a:prstClr>
                    </a:outerShdw>
                  </a:effectLst>
                </a:rPr>
                <a:t>AZUL</a:t>
              </a:r>
            </a:p>
            <a:p>
              <a:pPr marL="0" indent="0" algn="ctr">
                <a:lnSpc>
                  <a:spcPct val="70000"/>
                </a:lnSpc>
                <a:buClr>
                  <a:srgbClr val="FA8728"/>
                </a:buClr>
                <a:buNone/>
              </a:pPr>
              <a:r>
                <a:rPr lang="es-CR" sz="2400" b="1" dirty="0">
                  <a:solidFill>
                    <a:srgbClr val="000000"/>
                  </a:solidFill>
                  <a:effectLst>
                    <a:outerShdw blurRad="50800" dist="38100" dir="18900000" algn="bl" rotWithShape="0">
                      <a:prstClr val="black">
                        <a:alpha val="40000"/>
                      </a:prstClr>
                    </a:outerShdw>
                  </a:effectLst>
                </a:rPr>
                <a:t>450-495 nm</a:t>
              </a:r>
            </a:p>
          </p:txBody>
        </p:sp>
        <p:sp>
          <p:nvSpPr>
            <p:cNvPr id="11" name="Marcador de contenido 2"/>
            <p:cNvSpPr txBox="1">
              <a:spLocks/>
            </p:cNvSpPr>
            <p:nvPr/>
          </p:nvSpPr>
          <p:spPr>
            <a:xfrm>
              <a:off x="4072469" y="5161491"/>
              <a:ext cx="2040468" cy="1069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FA8728"/>
                </a:buClr>
                <a:buNone/>
              </a:pPr>
              <a:r>
                <a:rPr lang="es-CR" b="1" dirty="0">
                  <a:solidFill>
                    <a:srgbClr val="18B006"/>
                  </a:solidFill>
                  <a:effectLst>
                    <a:outerShdw blurRad="50800" dist="38100" dir="18900000" algn="bl" rotWithShape="0">
                      <a:prstClr val="black">
                        <a:alpha val="40000"/>
                      </a:prstClr>
                    </a:outerShdw>
                  </a:effectLst>
                </a:rPr>
                <a:t>VERDE</a:t>
              </a:r>
            </a:p>
            <a:p>
              <a:pPr marL="0" indent="0" algn="ctr">
                <a:lnSpc>
                  <a:spcPct val="70000"/>
                </a:lnSpc>
                <a:buClr>
                  <a:srgbClr val="FA8728"/>
                </a:buClr>
                <a:buNone/>
              </a:pPr>
              <a:r>
                <a:rPr lang="es-CR" sz="2400" b="1" dirty="0">
                  <a:solidFill>
                    <a:srgbClr val="000000"/>
                  </a:solidFill>
                  <a:effectLst>
                    <a:outerShdw blurRad="50800" dist="38100" dir="18900000" algn="bl" rotWithShape="0">
                      <a:prstClr val="black">
                        <a:alpha val="40000"/>
                      </a:prstClr>
                    </a:outerShdw>
                  </a:effectLst>
                </a:rPr>
                <a:t>495-570 nm</a:t>
              </a:r>
            </a:p>
          </p:txBody>
        </p:sp>
        <p:sp>
          <p:nvSpPr>
            <p:cNvPr id="12" name="Marcador de contenido 2"/>
            <p:cNvSpPr txBox="1">
              <a:spLocks/>
            </p:cNvSpPr>
            <p:nvPr/>
          </p:nvSpPr>
          <p:spPr>
            <a:xfrm>
              <a:off x="6002869" y="5161491"/>
              <a:ext cx="2040468" cy="1069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FA8728"/>
                </a:buClr>
                <a:buNone/>
              </a:pPr>
              <a:r>
                <a:rPr lang="es-CR" b="1" dirty="0">
                  <a:solidFill>
                    <a:srgbClr val="F9A009"/>
                  </a:solidFill>
                  <a:effectLst>
                    <a:outerShdw blurRad="50800" dist="38100" dir="18900000" algn="bl" rotWithShape="0">
                      <a:prstClr val="black">
                        <a:alpha val="40000"/>
                      </a:prstClr>
                    </a:outerShdw>
                  </a:effectLst>
                </a:rPr>
                <a:t>AMARILLO</a:t>
              </a:r>
            </a:p>
            <a:p>
              <a:pPr marL="0" indent="0" algn="ctr">
                <a:lnSpc>
                  <a:spcPct val="70000"/>
                </a:lnSpc>
                <a:buClr>
                  <a:srgbClr val="FA8728"/>
                </a:buClr>
                <a:buNone/>
              </a:pPr>
              <a:r>
                <a:rPr lang="es-CR" sz="2400" b="1" dirty="0">
                  <a:solidFill>
                    <a:srgbClr val="000000"/>
                  </a:solidFill>
                  <a:effectLst>
                    <a:outerShdw blurRad="50800" dist="38100" dir="18900000" algn="bl" rotWithShape="0">
                      <a:prstClr val="black">
                        <a:alpha val="40000"/>
                      </a:prstClr>
                    </a:outerShdw>
                  </a:effectLst>
                </a:rPr>
                <a:t>570-590 nm</a:t>
              </a:r>
            </a:p>
          </p:txBody>
        </p:sp>
        <p:sp>
          <p:nvSpPr>
            <p:cNvPr id="13" name="Marcador de contenido 2"/>
            <p:cNvSpPr txBox="1">
              <a:spLocks/>
            </p:cNvSpPr>
            <p:nvPr/>
          </p:nvSpPr>
          <p:spPr>
            <a:xfrm>
              <a:off x="7857066" y="5161491"/>
              <a:ext cx="2421466" cy="106997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FA8728"/>
                </a:buClr>
                <a:buNone/>
              </a:pPr>
              <a:r>
                <a:rPr lang="es-CR" sz="3000" b="1" dirty="0">
                  <a:solidFill>
                    <a:srgbClr val="FB4C09"/>
                  </a:solidFill>
                  <a:effectLst>
                    <a:outerShdw blurRad="50800" dist="38100" dir="18900000" algn="bl" rotWithShape="0">
                      <a:prstClr val="black">
                        <a:alpha val="40000"/>
                      </a:prstClr>
                    </a:outerShdw>
                  </a:effectLst>
                </a:rPr>
                <a:t>ANARANJADO</a:t>
              </a:r>
            </a:p>
            <a:p>
              <a:pPr marL="0" indent="0" algn="ctr">
                <a:lnSpc>
                  <a:spcPct val="70000"/>
                </a:lnSpc>
                <a:buClr>
                  <a:srgbClr val="FA8728"/>
                </a:buClr>
                <a:buNone/>
              </a:pPr>
              <a:r>
                <a:rPr lang="es-CR" sz="2400" b="1" dirty="0">
                  <a:solidFill>
                    <a:srgbClr val="000000"/>
                  </a:solidFill>
                  <a:effectLst>
                    <a:outerShdw blurRad="50800" dist="38100" dir="18900000" algn="bl" rotWithShape="0">
                      <a:prstClr val="black">
                        <a:alpha val="40000"/>
                      </a:prstClr>
                    </a:outerShdw>
                  </a:effectLst>
                </a:rPr>
                <a:t>590-620 nm</a:t>
              </a:r>
            </a:p>
          </p:txBody>
        </p:sp>
        <p:sp>
          <p:nvSpPr>
            <p:cNvPr id="14" name="Marcador de contenido 2"/>
            <p:cNvSpPr txBox="1">
              <a:spLocks/>
            </p:cNvSpPr>
            <p:nvPr/>
          </p:nvSpPr>
          <p:spPr>
            <a:xfrm>
              <a:off x="9829802" y="5161491"/>
              <a:ext cx="2040468" cy="1069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FA8728"/>
                </a:buClr>
                <a:buNone/>
              </a:pPr>
              <a:r>
                <a:rPr lang="es-CR" b="1" dirty="0">
                  <a:solidFill>
                    <a:srgbClr val="BD0006"/>
                  </a:solidFill>
                  <a:effectLst>
                    <a:outerShdw blurRad="50800" dist="38100" dir="18900000" algn="bl" rotWithShape="0">
                      <a:prstClr val="black">
                        <a:alpha val="40000"/>
                      </a:prstClr>
                    </a:outerShdw>
                  </a:effectLst>
                </a:rPr>
                <a:t>ROJO</a:t>
              </a:r>
            </a:p>
            <a:p>
              <a:pPr marL="0" indent="0" algn="ctr">
                <a:lnSpc>
                  <a:spcPct val="70000"/>
                </a:lnSpc>
                <a:buClr>
                  <a:srgbClr val="FA8728"/>
                </a:buClr>
                <a:buNone/>
              </a:pPr>
              <a:r>
                <a:rPr lang="es-CR" sz="2400" b="1" dirty="0">
                  <a:solidFill>
                    <a:srgbClr val="000000"/>
                  </a:solidFill>
                  <a:effectLst>
                    <a:outerShdw blurRad="50800" dist="38100" dir="18900000" algn="bl" rotWithShape="0">
                      <a:prstClr val="black">
                        <a:alpha val="40000"/>
                      </a:prstClr>
                    </a:outerShdw>
                  </a:effectLst>
                </a:rPr>
                <a:t>620-780 nm</a:t>
              </a:r>
            </a:p>
          </p:txBody>
        </p:sp>
      </p:grpSp>
      <p:grpSp>
        <p:nvGrpSpPr>
          <p:cNvPr id="5" name="Group 4"/>
          <p:cNvGrpSpPr/>
          <p:nvPr/>
        </p:nvGrpSpPr>
        <p:grpSpPr>
          <a:xfrm>
            <a:off x="-120" y="33863"/>
            <a:ext cx="12192120" cy="6519337"/>
            <a:chOff x="0" y="33863"/>
            <a:chExt cx="12192120" cy="6519337"/>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6"/>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36649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1134" y="144991"/>
            <a:ext cx="4478866" cy="1325563"/>
          </a:xfrm>
        </p:spPr>
        <p:txBody>
          <a:bodyPr/>
          <a:lstStyle/>
          <a:p>
            <a:r>
              <a:rPr lang="es-CR" b="1" dirty="0">
                <a:solidFill>
                  <a:srgbClr val="FA8728"/>
                </a:solidFill>
                <a:effectLst>
                  <a:outerShdw blurRad="50800" dist="38100" dir="18900000" algn="bl" rotWithShape="0">
                    <a:prstClr val="black">
                      <a:alpha val="40000"/>
                    </a:prstClr>
                  </a:outerShdw>
                </a:effectLst>
              </a:rPr>
              <a:t>LUZ SOLAR</a:t>
            </a:r>
          </a:p>
        </p:txBody>
      </p:sp>
      <p:sp>
        <p:nvSpPr>
          <p:cNvPr id="3" name="Marcador de contenido 2"/>
          <p:cNvSpPr>
            <a:spLocks noGrp="1"/>
          </p:cNvSpPr>
          <p:nvPr>
            <p:ph idx="1"/>
          </p:nvPr>
        </p:nvSpPr>
        <p:spPr>
          <a:xfrm>
            <a:off x="550333" y="1228726"/>
            <a:ext cx="8475134" cy="2052108"/>
          </a:xfrm>
        </p:spPr>
        <p:txBody>
          <a:bodyPr>
            <a:normAutofit/>
          </a:bodyPr>
          <a:lstStyle/>
          <a:p>
            <a:pPr>
              <a:buClr>
                <a:srgbClr val="F9A009"/>
              </a:buClr>
            </a:pPr>
            <a:r>
              <a:rPr lang="es-CR" sz="2400" dirty="0"/>
              <a:t>La luz UV de longitud de onda corta, que interactúa con las células cutáneas, genera radicales libres muy reactivos.</a:t>
            </a:r>
          </a:p>
          <a:p>
            <a:pPr>
              <a:buClr>
                <a:srgbClr val="F9A009"/>
              </a:buClr>
            </a:pPr>
            <a:r>
              <a:rPr lang="es-CR" sz="2400" dirty="0"/>
              <a:t>Estos radicales libres (moléculas de oxígeno) excesivos causan lesiones celulares. </a:t>
            </a:r>
          </a:p>
        </p:txBody>
      </p:sp>
      <p:grpSp>
        <p:nvGrpSpPr>
          <p:cNvPr id="7" name="Group 6"/>
          <p:cNvGrpSpPr/>
          <p:nvPr/>
        </p:nvGrpSpPr>
        <p:grpSpPr>
          <a:xfrm>
            <a:off x="-120" y="33863"/>
            <a:ext cx="12192120" cy="6519337"/>
            <a:chOff x="0" y="33863"/>
            <a:chExt cx="12192120" cy="6519337"/>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4"/>
            <a:stretch>
              <a:fillRect/>
            </a:stretch>
          </p:blipFill>
          <p:spPr>
            <a:xfrm>
              <a:off x="0" y="6451599"/>
              <a:ext cx="12192120" cy="101601"/>
            </a:xfrm>
            <a:prstGeom prst="rect">
              <a:avLst/>
            </a:prstGeom>
          </p:spPr>
        </p:pic>
      </p:grpSp>
      <p:pic>
        <p:nvPicPr>
          <p:cNvPr id="4" name="Picture 3" descr="radical-libre.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9899" y="2908300"/>
            <a:ext cx="5978769" cy="3238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4976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3267" y="161925"/>
            <a:ext cx="10515600" cy="1325563"/>
          </a:xfrm>
        </p:spPr>
        <p:txBody>
          <a:bodyPr/>
          <a:lstStyle/>
          <a:p>
            <a:r>
              <a:rPr lang="es-CR" b="1" dirty="0">
                <a:solidFill>
                  <a:srgbClr val="FA8728"/>
                </a:solidFill>
                <a:effectLst>
                  <a:outerShdw blurRad="50800" dist="38100" dir="18900000" algn="bl" rotWithShape="0">
                    <a:prstClr val="black">
                      <a:alpha val="40000"/>
                    </a:prstClr>
                  </a:outerShdw>
                </a:effectLst>
              </a:rPr>
              <a:t>AGRESIÓN OXIDATIVA</a:t>
            </a:r>
          </a:p>
        </p:txBody>
      </p:sp>
      <p:sp>
        <p:nvSpPr>
          <p:cNvPr id="3" name="Marcador de contenido 2"/>
          <p:cNvSpPr>
            <a:spLocks noGrp="1"/>
          </p:cNvSpPr>
          <p:nvPr>
            <p:ph idx="1"/>
          </p:nvPr>
        </p:nvSpPr>
        <p:spPr>
          <a:xfrm>
            <a:off x="330200" y="1300692"/>
            <a:ext cx="9389533" cy="883708"/>
          </a:xfrm>
        </p:spPr>
        <p:txBody>
          <a:bodyPr/>
          <a:lstStyle/>
          <a:p>
            <a:pPr>
              <a:buClr>
                <a:srgbClr val="F9A009"/>
              </a:buClr>
            </a:pPr>
            <a:r>
              <a:rPr lang="es-CR" sz="2400" dirty="0"/>
              <a:t>Está causada por el desequilibrio entre la producción de radicales libres y la capacidad del organismo para neutralizarlos con antioxidantes</a:t>
            </a:r>
            <a:r>
              <a:rPr lang="es-CR" dirty="0"/>
              <a:t>. </a:t>
            </a:r>
          </a:p>
        </p:txBody>
      </p:sp>
      <p:grpSp>
        <p:nvGrpSpPr>
          <p:cNvPr id="6" name="Group 5"/>
          <p:cNvGrpSpPr/>
          <p:nvPr/>
        </p:nvGrpSpPr>
        <p:grpSpPr>
          <a:xfrm>
            <a:off x="-120" y="33863"/>
            <a:ext cx="12192120" cy="6519337"/>
            <a:chOff x="0" y="33863"/>
            <a:chExt cx="12192120" cy="651933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0" y="6451599"/>
              <a:ext cx="12192120" cy="101601"/>
            </a:xfrm>
            <a:prstGeom prst="rect">
              <a:avLst/>
            </a:prstGeom>
          </p:spPr>
        </p:pic>
      </p:grpSp>
      <p:pic>
        <p:nvPicPr>
          <p:cNvPr id="9" name="Picture 8" descr="radicales-libres-que-son-a-620x349.jpeg"/>
          <p:cNvPicPr>
            <a:picLocks noChangeAspect="1"/>
          </p:cNvPicPr>
          <p:nvPr/>
        </p:nvPicPr>
        <p:blipFill rotWithShape="1">
          <a:blip r:embed="rId5">
            <a:extLst>
              <a:ext uri="{28A0092B-C50C-407E-A947-70E740481C1C}">
                <a14:useLocalDpi xmlns:a14="http://schemas.microsoft.com/office/drawing/2010/main" val="0"/>
              </a:ext>
            </a:extLst>
          </a:blip>
          <a:srcRect l="3063" t="2721" r="3311" b="4082"/>
          <a:stretch/>
        </p:blipFill>
        <p:spPr>
          <a:xfrm>
            <a:off x="2590799" y="2400300"/>
            <a:ext cx="6527615" cy="3657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0567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US UV.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4206" y="0"/>
            <a:ext cx="9298358" cy="6616700"/>
          </a:xfrm>
          <a:prstGeom prst="rect">
            <a:avLst/>
          </a:prstGeom>
        </p:spPr>
      </p:pic>
      <p:grpSp>
        <p:nvGrpSpPr>
          <p:cNvPr id="3" name="Group 2"/>
          <p:cNvGrpSpPr/>
          <p:nvPr/>
        </p:nvGrpSpPr>
        <p:grpSpPr>
          <a:xfrm>
            <a:off x="-120" y="33863"/>
            <a:ext cx="12192120" cy="6519337"/>
            <a:chOff x="0" y="33863"/>
            <a:chExt cx="12192120" cy="6519337"/>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3579211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ayos u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30754" cy="6858000"/>
          </a:xfrm>
          <a:prstGeom prst="rect">
            <a:avLst/>
          </a:prstGeom>
        </p:spPr>
      </p:pic>
      <p:sp>
        <p:nvSpPr>
          <p:cNvPr id="2" name="Título 1"/>
          <p:cNvSpPr>
            <a:spLocks noGrp="1"/>
          </p:cNvSpPr>
          <p:nvPr>
            <p:ph type="title"/>
          </p:nvPr>
        </p:nvSpPr>
        <p:spPr>
          <a:xfrm>
            <a:off x="6053667" y="4141259"/>
            <a:ext cx="4119033" cy="1325563"/>
          </a:xfrm>
        </p:spPr>
        <p:txBody>
          <a:bodyPr>
            <a:normAutofit/>
          </a:bodyPr>
          <a:lstStyle/>
          <a:p>
            <a:r>
              <a:rPr lang="es-CR" sz="2400" b="1" dirty="0">
                <a:solidFill>
                  <a:srgbClr val="FA8728"/>
                </a:solidFill>
                <a:effectLst>
                  <a:outerShdw blurRad="50800" dist="38100" dir="18900000" algn="bl" rotWithShape="0">
                    <a:prstClr val="black">
                      <a:alpha val="40000"/>
                    </a:prstClr>
                  </a:outerShdw>
                </a:effectLst>
              </a:rPr>
              <a:t>RADIACIONES UVA</a:t>
            </a:r>
          </a:p>
        </p:txBody>
      </p:sp>
      <p:sp>
        <p:nvSpPr>
          <p:cNvPr id="3" name="Marcador de contenido 2"/>
          <p:cNvSpPr>
            <a:spLocks noGrp="1"/>
          </p:cNvSpPr>
          <p:nvPr>
            <p:ph idx="1"/>
          </p:nvPr>
        </p:nvSpPr>
        <p:spPr>
          <a:xfrm>
            <a:off x="6117462" y="4932695"/>
            <a:ext cx="4601338" cy="1468105"/>
          </a:xfrm>
        </p:spPr>
        <p:txBody>
          <a:bodyPr>
            <a:normAutofit/>
          </a:bodyPr>
          <a:lstStyle/>
          <a:p>
            <a:pPr>
              <a:buClr>
                <a:srgbClr val="FA8728"/>
              </a:buClr>
            </a:pPr>
            <a:r>
              <a:rPr lang="es-CR" sz="1600" dirty="0"/>
              <a:t>Radiaciones de longitud de onda larga comprendida entre los 315-400 </a:t>
            </a:r>
            <a:r>
              <a:rPr lang="es-CR" sz="1600" dirty="0" err="1"/>
              <a:t>nm</a:t>
            </a:r>
            <a:r>
              <a:rPr lang="es-CR" sz="1600" dirty="0"/>
              <a:t>.</a:t>
            </a:r>
          </a:p>
          <a:p>
            <a:pPr>
              <a:lnSpc>
                <a:spcPct val="80000"/>
              </a:lnSpc>
              <a:buClr>
                <a:srgbClr val="FA8728"/>
              </a:buClr>
            </a:pPr>
            <a:r>
              <a:rPr lang="es-CR" sz="1600" dirty="0"/>
              <a:t>Apenas retenidos por la atmósfera.  </a:t>
            </a:r>
          </a:p>
          <a:p>
            <a:pPr marL="0" indent="0">
              <a:lnSpc>
                <a:spcPct val="50000"/>
              </a:lnSpc>
              <a:buClr>
                <a:srgbClr val="FA8728"/>
              </a:buClr>
              <a:buNone/>
            </a:pPr>
            <a:r>
              <a:rPr lang="es-CR" sz="1600" dirty="0"/>
              <a:t>    Al menos el 90% de las radiaciones que</a:t>
            </a:r>
          </a:p>
          <a:p>
            <a:pPr marL="0" indent="0">
              <a:lnSpc>
                <a:spcPct val="50000"/>
              </a:lnSpc>
              <a:buClr>
                <a:srgbClr val="FA8728"/>
              </a:buClr>
              <a:buNone/>
            </a:pPr>
            <a:r>
              <a:rPr lang="es-CR" sz="1600" dirty="0"/>
              <a:t>    llegan a la superficie terrestre son de este tipo.</a:t>
            </a:r>
          </a:p>
          <a:p>
            <a:pPr>
              <a:lnSpc>
                <a:spcPct val="80000"/>
              </a:lnSpc>
            </a:pPr>
            <a:endParaRPr lang="es-CR" sz="2200" dirty="0"/>
          </a:p>
          <a:p>
            <a:endParaRPr lang="es-CR" dirty="0"/>
          </a:p>
        </p:txBody>
      </p:sp>
      <p:sp>
        <p:nvSpPr>
          <p:cNvPr id="9" name="Título 1"/>
          <p:cNvSpPr txBox="1">
            <a:spLocks/>
          </p:cNvSpPr>
          <p:nvPr/>
        </p:nvSpPr>
        <p:spPr>
          <a:xfrm>
            <a:off x="6104466" y="2019300"/>
            <a:ext cx="4169834" cy="9710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R" sz="2400" b="1" dirty="0">
                <a:solidFill>
                  <a:srgbClr val="FA8728"/>
                </a:solidFill>
                <a:effectLst>
                  <a:outerShdw blurRad="50800" dist="38100" dir="18900000" algn="bl" rotWithShape="0">
                    <a:prstClr val="black">
                      <a:alpha val="40000"/>
                    </a:prstClr>
                  </a:outerShdw>
                </a:effectLst>
              </a:rPr>
              <a:t>RADIACIONES UVB</a:t>
            </a:r>
          </a:p>
        </p:txBody>
      </p:sp>
      <p:sp>
        <p:nvSpPr>
          <p:cNvPr id="10" name="Marcador de contenido 2"/>
          <p:cNvSpPr txBox="1">
            <a:spLocks/>
          </p:cNvSpPr>
          <p:nvPr/>
        </p:nvSpPr>
        <p:spPr>
          <a:xfrm>
            <a:off x="6143550" y="2613555"/>
            <a:ext cx="3673550" cy="19076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A8728"/>
              </a:buClr>
            </a:pPr>
            <a:r>
              <a:rPr lang="es-CR" sz="1600" dirty="0"/>
              <a:t>Su longitud de onda se encuentra comprendida entre 280- 315 NM.</a:t>
            </a:r>
          </a:p>
          <a:p>
            <a:pPr>
              <a:buClr>
                <a:srgbClr val="FA8728"/>
              </a:buClr>
            </a:pPr>
            <a:r>
              <a:rPr lang="es-CR" sz="1600" dirty="0"/>
              <a:t>Representa un 10% de las radiaciones que llegan a la superficie terrestre.</a:t>
            </a:r>
          </a:p>
          <a:p>
            <a:pPr>
              <a:buClr>
                <a:srgbClr val="FA8728"/>
              </a:buClr>
            </a:pPr>
            <a:r>
              <a:rPr lang="es-CR" sz="1600" dirty="0"/>
              <a:t>Proporciona la energía para elaborar vitamina D.</a:t>
            </a:r>
          </a:p>
        </p:txBody>
      </p:sp>
      <p:sp>
        <p:nvSpPr>
          <p:cNvPr id="11" name="Título 1"/>
          <p:cNvSpPr txBox="1">
            <a:spLocks/>
          </p:cNvSpPr>
          <p:nvPr/>
        </p:nvSpPr>
        <p:spPr>
          <a:xfrm>
            <a:off x="6100233" y="134672"/>
            <a:ext cx="4123267" cy="10260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R" sz="2400" b="1" dirty="0">
                <a:solidFill>
                  <a:srgbClr val="FA8728"/>
                </a:solidFill>
                <a:effectLst>
                  <a:outerShdw blurRad="50800" dist="38100" dir="18900000" algn="bl" rotWithShape="0">
                    <a:prstClr val="black">
                      <a:alpha val="40000"/>
                    </a:prstClr>
                  </a:outerShdw>
                </a:effectLst>
              </a:rPr>
              <a:t>RADIACIONES UVC</a:t>
            </a:r>
          </a:p>
        </p:txBody>
      </p:sp>
      <p:sp>
        <p:nvSpPr>
          <p:cNvPr id="12" name="Marcador de contenido 2"/>
          <p:cNvSpPr txBox="1">
            <a:spLocks/>
          </p:cNvSpPr>
          <p:nvPr/>
        </p:nvSpPr>
        <p:spPr>
          <a:xfrm>
            <a:off x="6138335" y="787665"/>
            <a:ext cx="3754965" cy="13790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A8728"/>
              </a:buClr>
            </a:pPr>
            <a:r>
              <a:rPr lang="es-CR" sz="1600" dirty="0"/>
              <a:t>Son radiaciones con una longitud de onda comprendida entre 100-280 NM. </a:t>
            </a:r>
          </a:p>
          <a:p>
            <a:pPr>
              <a:lnSpc>
                <a:spcPct val="80000"/>
              </a:lnSpc>
              <a:buClr>
                <a:srgbClr val="FA8728"/>
              </a:buClr>
            </a:pPr>
            <a:r>
              <a:rPr lang="es-CR" sz="1600" dirty="0"/>
              <a:t>Son absorbidas en su totalidad por la capa de ozono.</a:t>
            </a:r>
          </a:p>
        </p:txBody>
      </p:sp>
      <p:grpSp>
        <p:nvGrpSpPr>
          <p:cNvPr id="14" name="Group 13"/>
          <p:cNvGrpSpPr/>
          <p:nvPr/>
        </p:nvGrpSpPr>
        <p:grpSpPr>
          <a:xfrm>
            <a:off x="-120" y="33863"/>
            <a:ext cx="12192120" cy="6519337"/>
            <a:chOff x="0" y="33863"/>
            <a:chExt cx="12192120" cy="651933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t="6619" r="12259"/>
            <a:stretch>
              <a:fillRect/>
            </a:stretch>
          </p:blipFill>
          <p:spPr bwMode="auto">
            <a:xfrm>
              <a:off x="9898064" y="33863"/>
              <a:ext cx="2243137" cy="64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p:cNvPicPr>
              <a:picLocks noChangeAspect="1"/>
            </p:cNvPicPr>
            <p:nvPr/>
          </p:nvPicPr>
          <p:blipFill>
            <a:blip r:embed="rId5"/>
            <a:stretch>
              <a:fillRect/>
            </a:stretch>
          </p:blipFill>
          <p:spPr>
            <a:xfrm>
              <a:off x="0" y="6451599"/>
              <a:ext cx="12192120" cy="101601"/>
            </a:xfrm>
            <a:prstGeom prst="rect">
              <a:avLst/>
            </a:prstGeom>
          </p:spPr>
        </p:pic>
      </p:grpSp>
    </p:spTree>
    <p:extLst>
      <p:ext uri="{BB962C8B-B14F-4D97-AF65-F5344CB8AC3E}">
        <p14:creationId xmlns:p14="http://schemas.microsoft.com/office/powerpoint/2010/main" val="117296924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5703</TotalTime>
  <Words>2709</Words>
  <Application>Microsoft Office PowerPoint</Application>
  <PresentationFormat>Panorámica</PresentationFormat>
  <Paragraphs>279</Paragraphs>
  <Slides>35</Slides>
  <Notes>20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35</vt:i4>
      </vt:variant>
    </vt:vector>
  </HeadingPairs>
  <TitlesOfParts>
    <vt:vector size="41" baseType="lpstr">
      <vt:lpstr>ＭＳ Ｐゴシック</vt:lpstr>
      <vt:lpstr>Arial</vt:lpstr>
      <vt:lpstr>Calibri</vt:lpstr>
      <vt:lpstr>Calibri Light</vt:lpstr>
      <vt:lpstr>Times New Roman</vt:lpstr>
      <vt:lpstr>Tema de Office</vt:lpstr>
      <vt:lpstr>PROTECCIÓN SOLAR 365</vt:lpstr>
      <vt:lpstr>LA PIEL</vt:lpstr>
      <vt:lpstr>LA PIEL</vt:lpstr>
      <vt:lpstr>Presentación de PowerPoint</vt:lpstr>
      <vt:lpstr>¿QUÉ ES LA LUZ SOLAR?</vt:lpstr>
      <vt:lpstr>LUZ SOLAR</vt:lpstr>
      <vt:lpstr>AGRESIÓN OXIDATIVA</vt:lpstr>
      <vt:lpstr>Presentación de PowerPoint</vt:lpstr>
      <vt:lpstr>RADIACIONES UVA</vt:lpstr>
      <vt:lpstr>PENETRACIÓN  DE LAS RADIACIONES ULTRAVIOLETA</vt:lpstr>
      <vt:lpstr>RADIACIÓN SOLAR  EN LA PIEL</vt:lpstr>
      <vt:lpstr>RADIACIÓN SOLAR EN LA PIEL</vt:lpstr>
      <vt:lpstr>EFECTOS POSITIVOS DE LA LUZ SOLAR</vt:lpstr>
      <vt:lpstr>EFECTOS POSITIVOS DE LA LUZ SOLAR</vt:lpstr>
      <vt:lpstr>COMPLICACIONES POR SOBRE-EXPOCISIÓN </vt:lpstr>
      <vt:lpstr>COMPLICACIONES POR SOBRE-EXPOCISIÓN </vt:lpstr>
      <vt:lpstr>Presentación de PowerPoint</vt:lpstr>
      <vt:lpstr>Presentación de PowerPoint</vt:lpstr>
      <vt:lpstr>Presentación de PowerPoint</vt:lpstr>
      <vt:lpstr>EFECTOS DE LA LUZ SOLAR EN LA PIEL</vt:lpstr>
      <vt:lpstr>Presentación de PowerPoint</vt:lpstr>
      <vt:lpstr>¿CÓMO AFECTA EL SOL LA PIEL?  LA IMPORTANCIA DE LA PROTECCIÓN SOLAR</vt:lpstr>
      <vt:lpstr>Presentación de PowerPoint</vt:lpstr>
      <vt:lpstr>Presentación de PowerPoint</vt:lpstr>
      <vt:lpstr>Presentación de PowerPoint</vt:lpstr>
      <vt:lpstr>NOVEDADES 2017</vt:lpstr>
      <vt:lpstr>Presentación de PowerPoint</vt:lpstr>
      <vt:lpstr>Presentación de PowerPoint</vt:lpstr>
      <vt:lpstr>Presentación de PowerPoint</vt:lpstr>
      <vt:lpstr>Presentación de PowerPoint</vt:lpstr>
      <vt:lpstr>GAMA COMPLETA  CARESSE GOLDEN </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PROTECCIÓN SOLAR 365</dc:title>
  <dc:creator>user</dc:creator>
  <cp:lastModifiedBy>Adriana Aguilar Coto</cp:lastModifiedBy>
  <cp:revision>97</cp:revision>
  <dcterms:created xsi:type="dcterms:W3CDTF">2017-05-08T19:49:29Z</dcterms:created>
  <dcterms:modified xsi:type="dcterms:W3CDTF">2017-06-09T15:21:32Z</dcterms:modified>
</cp:coreProperties>
</file>